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9"/>
  </p:notesMasterIdLst>
  <p:sldIdLst>
    <p:sldId id="389" r:id="rId2"/>
    <p:sldId id="442" r:id="rId3"/>
    <p:sldId id="387" r:id="rId4"/>
    <p:sldId id="309" r:id="rId5"/>
    <p:sldId id="428" r:id="rId6"/>
    <p:sldId id="482" r:id="rId7"/>
    <p:sldId id="336" r:id="rId8"/>
    <p:sldId id="489" r:id="rId9"/>
    <p:sldId id="328" r:id="rId10"/>
    <p:sldId id="265" r:id="rId11"/>
    <p:sldId id="327" r:id="rId12"/>
    <p:sldId id="400" r:id="rId13"/>
    <p:sldId id="403" r:id="rId14"/>
    <p:sldId id="483" r:id="rId15"/>
    <p:sldId id="501" r:id="rId16"/>
    <p:sldId id="519" r:id="rId17"/>
    <p:sldId id="503"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14"/>
    <p:restoredTop sz="96327"/>
  </p:normalViewPr>
  <p:slideViewPr>
    <p:cSldViewPr snapToGrid="0" snapToObjects="1">
      <p:cViewPr varScale="1">
        <p:scale>
          <a:sx n="62" d="100"/>
          <a:sy n="62" d="100"/>
        </p:scale>
        <p:origin x="1372" y="52"/>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8BE404-F4C6-C84A-BB2E-98DE2274D9A2}" type="datetimeFigureOut">
              <a:rPr kumimoji="1" lang="ja-JP" altLang="en-US" smtClean="0"/>
              <a:t>2023/3/27</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669776-1B64-E14A-9596-2E47ED456776}" type="slidenum">
              <a:rPr kumimoji="1" lang="ja-JP" altLang="en-US" smtClean="0"/>
              <a:t>‹#›</a:t>
            </a:fld>
            <a:endParaRPr kumimoji="1" lang="ja-JP" altLang="en-US"/>
          </a:p>
        </p:txBody>
      </p:sp>
    </p:spTree>
    <p:extLst>
      <p:ext uri="{BB962C8B-B14F-4D97-AF65-F5344CB8AC3E}">
        <p14:creationId xmlns:p14="http://schemas.microsoft.com/office/powerpoint/2010/main" val="425829346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013071B-C745-D649-9724-AA180DA625C0}" type="slidenum">
              <a:rPr kumimoji="1" lang="ja-JP" altLang="en-US" smtClean="0"/>
              <a:t>1</a:t>
            </a:fld>
            <a:endParaRPr kumimoji="1" lang="ja-JP" altLang="en-US"/>
          </a:p>
        </p:txBody>
      </p:sp>
    </p:spTree>
    <p:extLst>
      <p:ext uri="{BB962C8B-B14F-4D97-AF65-F5344CB8AC3E}">
        <p14:creationId xmlns:p14="http://schemas.microsoft.com/office/powerpoint/2010/main" val="593928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A7ECA08-33FF-B84D-8B61-6462FCE7D576}" type="slidenum">
              <a:rPr kumimoji="1" lang="ja-JP" altLang="en-US" smtClean="0"/>
              <a:t>8</a:t>
            </a:fld>
            <a:endParaRPr kumimoji="1" lang="ja-JP" altLang="en-US"/>
          </a:p>
        </p:txBody>
      </p:sp>
    </p:spTree>
    <p:extLst>
      <p:ext uri="{BB962C8B-B14F-4D97-AF65-F5344CB8AC3E}">
        <p14:creationId xmlns:p14="http://schemas.microsoft.com/office/powerpoint/2010/main" val="4244932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fa06054a16_0_1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fa06054a16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1010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36BAAC06-0C81-5D4C-9E2B-92109F2DB591}" type="datetimeFigureOut">
              <a:rPr kumimoji="1" lang="ja-JP" altLang="en-US" smtClean="0"/>
              <a:t>2023/3/27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33351FC-14AC-F14A-A230-167508BD56AD}" type="slidenum">
              <a:rPr kumimoji="1" lang="ja-JP" altLang="en-US" smtClean="0"/>
              <a:t>‹#›</a:t>
            </a:fld>
            <a:endParaRPr kumimoji="1" lang="ja-JP" altLang="en-US"/>
          </a:p>
        </p:txBody>
      </p:sp>
    </p:spTree>
    <p:extLst>
      <p:ext uri="{BB962C8B-B14F-4D97-AF65-F5344CB8AC3E}">
        <p14:creationId xmlns:p14="http://schemas.microsoft.com/office/powerpoint/2010/main" val="20266025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6BAAC06-0C81-5D4C-9E2B-92109F2DB591}" type="datetimeFigureOut">
              <a:rPr kumimoji="1" lang="ja-JP" altLang="en-US" smtClean="0"/>
              <a:t>2023/3/27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33351FC-14AC-F14A-A230-167508BD56AD}" type="slidenum">
              <a:rPr kumimoji="1" lang="ja-JP" altLang="en-US" smtClean="0"/>
              <a:t>‹#›</a:t>
            </a:fld>
            <a:endParaRPr kumimoji="1" lang="ja-JP" altLang="en-US"/>
          </a:p>
        </p:txBody>
      </p:sp>
    </p:spTree>
    <p:extLst>
      <p:ext uri="{BB962C8B-B14F-4D97-AF65-F5344CB8AC3E}">
        <p14:creationId xmlns:p14="http://schemas.microsoft.com/office/powerpoint/2010/main" val="6802614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6BAAC06-0C81-5D4C-9E2B-92109F2DB591}" type="datetimeFigureOut">
              <a:rPr kumimoji="1" lang="ja-JP" altLang="en-US" smtClean="0"/>
              <a:t>2023/3/27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33351FC-14AC-F14A-A230-167508BD56AD}" type="slidenum">
              <a:rPr kumimoji="1" lang="ja-JP" altLang="en-US" smtClean="0"/>
              <a:t>‹#›</a:t>
            </a:fld>
            <a:endParaRPr kumimoji="1" lang="ja-JP" altLang="en-US"/>
          </a:p>
        </p:txBody>
      </p:sp>
    </p:spTree>
    <p:extLst>
      <p:ext uri="{BB962C8B-B14F-4D97-AF65-F5344CB8AC3E}">
        <p14:creationId xmlns:p14="http://schemas.microsoft.com/office/powerpoint/2010/main" val="844324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6BAAC06-0C81-5D4C-9E2B-92109F2DB591}" type="datetimeFigureOut">
              <a:rPr kumimoji="1" lang="ja-JP" altLang="en-US" smtClean="0"/>
              <a:t>2023/3/27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33351FC-14AC-F14A-A230-167508BD56AD}" type="slidenum">
              <a:rPr kumimoji="1" lang="ja-JP" altLang="en-US" smtClean="0"/>
              <a:t>‹#›</a:t>
            </a:fld>
            <a:endParaRPr kumimoji="1" lang="ja-JP" altLang="en-US"/>
          </a:p>
        </p:txBody>
      </p:sp>
    </p:spTree>
    <p:extLst>
      <p:ext uri="{BB962C8B-B14F-4D97-AF65-F5344CB8AC3E}">
        <p14:creationId xmlns:p14="http://schemas.microsoft.com/office/powerpoint/2010/main" val="3905251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36BAAC06-0C81-5D4C-9E2B-92109F2DB591}" type="datetimeFigureOut">
              <a:rPr kumimoji="1" lang="ja-JP" altLang="en-US" smtClean="0"/>
              <a:t>2023/3/27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33351FC-14AC-F14A-A230-167508BD56AD}" type="slidenum">
              <a:rPr kumimoji="1" lang="ja-JP" altLang="en-US" smtClean="0"/>
              <a:t>‹#›</a:t>
            </a:fld>
            <a:endParaRPr kumimoji="1" lang="ja-JP" altLang="en-US"/>
          </a:p>
        </p:txBody>
      </p:sp>
    </p:spTree>
    <p:extLst>
      <p:ext uri="{BB962C8B-B14F-4D97-AF65-F5344CB8AC3E}">
        <p14:creationId xmlns:p14="http://schemas.microsoft.com/office/powerpoint/2010/main" val="2017388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36BAAC06-0C81-5D4C-9E2B-92109F2DB591}" type="datetimeFigureOut">
              <a:rPr kumimoji="1" lang="ja-JP" altLang="en-US" smtClean="0"/>
              <a:t>2023/3/27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33351FC-14AC-F14A-A230-167508BD56AD}" type="slidenum">
              <a:rPr kumimoji="1" lang="ja-JP" altLang="en-US" smtClean="0"/>
              <a:t>‹#›</a:t>
            </a:fld>
            <a:endParaRPr kumimoji="1" lang="ja-JP" altLang="en-US"/>
          </a:p>
        </p:txBody>
      </p:sp>
    </p:spTree>
    <p:extLst>
      <p:ext uri="{BB962C8B-B14F-4D97-AF65-F5344CB8AC3E}">
        <p14:creationId xmlns:p14="http://schemas.microsoft.com/office/powerpoint/2010/main" val="2780172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36BAAC06-0C81-5D4C-9E2B-92109F2DB591}" type="datetimeFigureOut">
              <a:rPr kumimoji="1" lang="ja-JP" altLang="en-US" smtClean="0"/>
              <a:t>2023/3/27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533351FC-14AC-F14A-A230-167508BD56AD}" type="slidenum">
              <a:rPr kumimoji="1" lang="ja-JP" altLang="en-US" smtClean="0"/>
              <a:t>‹#›</a:t>
            </a:fld>
            <a:endParaRPr kumimoji="1" lang="ja-JP" altLang="en-US"/>
          </a:p>
        </p:txBody>
      </p:sp>
    </p:spTree>
    <p:extLst>
      <p:ext uri="{BB962C8B-B14F-4D97-AF65-F5344CB8AC3E}">
        <p14:creationId xmlns:p14="http://schemas.microsoft.com/office/powerpoint/2010/main" val="29994809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36BAAC06-0C81-5D4C-9E2B-92109F2DB591}" type="datetimeFigureOut">
              <a:rPr kumimoji="1" lang="ja-JP" altLang="en-US" smtClean="0"/>
              <a:t>2023/3/27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533351FC-14AC-F14A-A230-167508BD56AD}" type="slidenum">
              <a:rPr kumimoji="1" lang="ja-JP" altLang="en-US" smtClean="0"/>
              <a:t>‹#›</a:t>
            </a:fld>
            <a:endParaRPr kumimoji="1" lang="ja-JP" altLang="en-US"/>
          </a:p>
        </p:txBody>
      </p:sp>
    </p:spTree>
    <p:extLst>
      <p:ext uri="{BB962C8B-B14F-4D97-AF65-F5344CB8AC3E}">
        <p14:creationId xmlns:p14="http://schemas.microsoft.com/office/powerpoint/2010/main" val="831636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BAAC06-0C81-5D4C-9E2B-92109F2DB591}" type="datetimeFigureOut">
              <a:rPr kumimoji="1" lang="ja-JP" altLang="en-US" smtClean="0"/>
              <a:t>2023/3/27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533351FC-14AC-F14A-A230-167508BD56AD}" type="slidenum">
              <a:rPr kumimoji="1" lang="ja-JP" altLang="en-US" smtClean="0"/>
              <a:t>‹#›</a:t>
            </a:fld>
            <a:endParaRPr kumimoji="1" lang="ja-JP" altLang="en-US"/>
          </a:p>
        </p:txBody>
      </p:sp>
    </p:spTree>
    <p:extLst>
      <p:ext uri="{BB962C8B-B14F-4D97-AF65-F5344CB8AC3E}">
        <p14:creationId xmlns:p14="http://schemas.microsoft.com/office/powerpoint/2010/main" val="4255439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6BAAC06-0C81-5D4C-9E2B-92109F2DB591}" type="datetimeFigureOut">
              <a:rPr kumimoji="1" lang="ja-JP" altLang="en-US" smtClean="0"/>
              <a:t>2023/3/27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33351FC-14AC-F14A-A230-167508BD56AD}" type="slidenum">
              <a:rPr kumimoji="1" lang="ja-JP" altLang="en-US" smtClean="0"/>
              <a:t>‹#›</a:t>
            </a:fld>
            <a:endParaRPr kumimoji="1" lang="ja-JP" altLang="en-US"/>
          </a:p>
        </p:txBody>
      </p:sp>
    </p:spTree>
    <p:extLst>
      <p:ext uri="{BB962C8B-B14F-4D97-AF65-F5344CB8AC3E}">
        <p14:creationId xmlns:p14="http://schemas.microsoft.com/office/powerpoint/2010/main" val="16502024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6BAAC06-0C81-5D4C-9E2B-92109F2DB591}" type="datetimeFigureOut">
              <a:rPr kumimoji="1" lang="ja-JP" altLang="en-US" smtClean="0"/>
              <a:t>2023/3/27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33351FC-14AC-F14A-A230-167508BD56AD}" type="slidenum">
              <a:rPr kumimoji="1" lang="ja-JP" altLang="en-US" smtClean="0"/>
              <a:t>‹#›</a:t>
            </a:fld>
            <a:endParaRPr kumimoji="1" lang="ja-JP" altLang="en-US"/>
          </a:p>
        </p:txBody>
      </p:sp>
    </p:spTree>
    <p:extLst>
      <p:ext uri="{BB962C8B-B14F-4D97-AF65-F5344CB8AC3E}">
        <p14:creationId xmlns:p14="http://schemas.microsoft.com/office/powerpoint/2010/main" val="32290403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BAAC06-0C81-5D4C-9E2B-92109F2DB591}" type="datetimeFigureOut">
              <a:rPr kumimoji="1" lang="ja-JP" altLang="en-US" smtClean="0"/>
              <a:t>2023/3/27</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3351FC-14AC-F14A-A230-167508BD56AD}" type="slidenum">
              <a:rPr kumimoji="1" lang="ja-JP" altLang="en-US" smtClean="0"/>
              <a:t>‹#›</a:t>
            </a:fld>
            <a:endParaRPr kumimoji="1" lang="ja-JP" altLang="en-US"/>
          </a:p>
        </p:txBody>
      </p:sp>
    </p:spTree>
    <p:extLst>
      <p:ext uri="{BB962C8B-B14F-4D97-AF65-F5344CB8AC3E}">
        <p14:creationId xmlns:p14="http://schemas.microsoft.com/office/powerpoint/2010/main" val="39812643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media" Target="../media/media2.wav"/><Relationship Id="rId7" Type="http://schemas.openxmlformats.org/officeDocument/2006/relationships/image" Target="../media/image2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5.png"/><Relationship Id="rId5" Type="http://schemas.openxmlformats.org/officeDocument/2006/relationships/slideLayout" Target="../slideLayouts/slideLayout2.xml"/><Relationship Id="rId4" Type="http://schemas.openxmlformats.org/officeDocument/2006/relationships/audio" Target="../media/media2.wav"/><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tiff"/><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tiff"/><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media" Target="../media/media2.wav"/><Relationship Id="rId7" Type="http://schemas.openxmlformats.org/officeDocument/2006/relationships/image" Target="../media/image21.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0.png"/><Relationship Id="rId5" Type="http://schemas.openxmlformats.org/officeDocument/2006/relationships/slideLayout" Target="../slideLayouts/slideLayout2.xml"/><Relationship Id="rId4" Type="http://schemas.openxmlformats.org/officeDocument/2006/relationships/audio" Target="../media/media2.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A56430-FB88-6F48-8EF7-435FA3EBA50D}"/>
              </a:ext>
            </a:extLst>
          </p:cNvPr>
          <p:cNvSpPr>
            <a:spLocks noGrp="1"/>
          </p:cNvSpPr>
          <p:nvPr>
            <p:ph type="ctrTitle"/>
          </p:nvPr>
        </p:nvSpPr>
        <p:spPr>
          <a:xfrm>
            <a:off x="685800" y="1122363"/>
            <a:ext cx="7772400" cy="1228951"/>
          </a:xfrm>
        </p:spPr>
        <p:txBody>
          <a:bodyPr>
            <a:noAutofit/>
          </a:bodyPr>
          <a:lstStyle/>
          <a:p>
            <a:r>
              <a:rPr lang="ja-JP" altLang="en-US" sz="4000">
                <a:solidFill>
                  <a:prstClr val="black"/>
                </a:solidFill>
                <a:ea typeface="ＭＳ Ｐゴシック" panose="020B0600070205080204" pitchFamily="34" charset="-128"/>
              </a:rPr>
              <a:t>人間から信頼される</a:t>
            </a:r>
            <a:r>
              <a:rPr lang="en" altLang="ja-JP" sz="4000" dirty="0">
                <a:solidFill>
                  <a:prstClr val="black"/>
                </a:solidFill>
                <a:ea typeface="ＭＳ Ｐゴシック" panose="020B0600070205080204" pitchFamily="34" charset="-128"/>
              </a:rPr>
              <a:t>AI</a:t>
            </a:r>
            <a:r>
              <a:rPr lang="ja-JP" altLang="en-US" sz="4000">
                <a:solidFill>
                  <a:prstClr val="black"/>
                </a:solidFill>
                <a:ea typeface="ＭＳ Ｐゴシック" panose="020B0600070205080204" pitchFamily="34" charset="-128"/>
              </a:rPr>
              <a:t>を目指して：</a:t>
            </a:r>
            <a:r>
              <a:rPr lang="en" altLang="ja-JP" sz="4000" dirty="0">
                <a:solidFill>
                  <a:prstClr val="black"/>
                </a:solidFill>
                <a:ea typeface="ＭＳ Ｐゴシック" panose="020B0600070205080204" pitchFamily="34" charset="-128"/>
              </a:rPr>
              <a:t>AI</a:t>
            </a:r>
            <a:r>
              <a:rPr lang="ja-JP" altLang="en-US" sz="4000">
                <a:solidFill>
                  <a:prstClr val="black"/>
                </a:solidFill>
                <a:ea typeface="ＭＳ Ｐゴシック" panose="020B0600070205080204" pitchFamily="34" charset="-128"/>
              </a:rPr>
              <a:t>セキュリティの観点から</a:t>
            </a:r>
            <a:endParaRPr lang="ja-JP" altLang="en-US" sz="2800">
              <a:latin typeface="+mn-lt"/>
              <a:ea typeface="+mn-ea"/>
              <a:cs typeface="+mn-cs"/>
            </a:endParaRPr>
          </a:p>
        </p:txBody>
      </p:sp>
      <p:sp>
        <p:nvSpPr>
          <p:cNvPr id="3" name="字幕 2">
            <a:extLst>
              <a:ext uri="{FF2B5EF4-FFF2-40B4-BE49-F238E27FC236}">
                <a16:creationId xmlns:a16="http://schemas.microsoft.com/office/drawing/2014/main" id="{948F4367-4702-3946-AF55-136A49FE18C5}"/>
              </a:ext>
            </a:extLst>
          </p:cNvPr>
          <p:cNvSpPr>
            <a:spLocks noGrp="1"/>
          </p:cNvSpPr>
          <p:nvPr>
            <p:ph type="subTitle" idx="1"/>
          </p:nvPr>
        </p:nvSpPr>
        <p:spPr/>
        <p:txBody>
          <a:bodyPr>
            <a:normAutofit/>
          </a:bodyPr>
          <a:lstStyle/>
          <a:p>
            <a:r>
              <a:rPr lang="ja-JP" altLang="en-US" sz="3600"/>
              <a:t>佐久間</a:t>
            </a:r>
            <a:r>
              <a:rPr lang="en-US" altLang="ja-JP" sz="3600" dirty="0"/>
              <a:t> </a:t>
            </a:r>
            <a:r>
              <a:rPr lang="ja-JP" altLang="en-US" sz="3600"/>
              <a:t>淳</a:t>
            </a:r>
            <a:endParaRPr lang="en-US" altLang="ja-JP" sz="3600" dirty="0"/>
          </a:p>
          <a:p>
            <a:r>
              <a:rPr lang="ja-JP" altLang="en-US" sz="3600"/>
              <a:t>筑波大学</a:t>
            </a:r>
            <a:r>
              <a:rPr lang="en-US" altLang="ja-JP" sz="3600" dirty="0"/>
              <a:t> / </a:t>
            </a:r>
            <a:r>
              <a:rPr lang="ja-JP" altLang="en-US" sz="3600"/>
              <a:t>理研</a:t>
            </a:r>
            <a:r>
              <a:rPr lang="en-US" altLang="ja-JP" sz="3600" dirty="0"/>
              <a:t>AIP</a:t>
            </a:r>
            <a:endParaRPr kumimoji="1" lang="ja-JP" altLang="en-US" sz="3600"/>
          </a:p>
        </p:txBody>
      </p:sp>
      <p:pic>
        <p:nvPicPr>
          <p:cNvPr id="5" name="図 4" descr="挿絵 が含まれている画像&#10;&#10;自動的に生成された説明">
            <a:extLst>
              <a:ext uri="{FF2B5EF4-FFF2-40B4-BE49-F238E27FC236}">
                <a16:creationId xmlns:a16="http://schemas.microsoft.com/office/drawing/2014/main" id="{B8B1A302-DE2D-EE4C-AC85-EC8191A1FB7D}"/>
              </a:ext>
            </a:extLst>
          </p:cNvPr>
          <p:cNvPicPr>
            <a:picLocks noChangeAspect="1"/>
          </p:cNvPicPr>
          <p:nvPr/>
        </p:nvPicPr>
        <p:blipFill>
          <a:blip r:embed="rId3"/>
          <a:stretch>
            <a:fillRect/>
          </a:stretch>
        </p:blipFill>
        <p:spPr>
          <a:xfrm>
            <a:off x="5357480" y="4963580"/>
            <a:ext cx="1193800" cy="520700"/>
          </a:xfrm>
          <a:prstGeom prst="rect">
            <a:avLst/>
          </a:prstGeom>
        </p:spPr>
      </p:pic>
      <p:pic>
        <p:nvPicPr>
          <p:cNvPr id="1026" name="Picture 2" descr="筑波大学">
            <a:extLst>
              <a:ext uri="{FF2B5EF4-FFF2-40B4-BE49-F238E27FC236}">
                <a16:creationId xmlns:a16="http://schemas.microsoft.com/office/drawing/2014/main" id="{3FC6C656-3AA3-8E43-833E-03145007E0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8439" y="4860244"/>
            <a:ext cx="26035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F5B5BDF0-52F8-7945-91B1-6A2E0E1E77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3108" y="4922009"/>
            <a:ext cx="330334" cy="562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91367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D81DFC6-21F3-0D45-BE40-8CFE3E8ED2E8}"/>
              </a:ext>
            </a:extLst>
          </p:cNvPr>
          <p:cNvSpPr>
            <a:spLocks noGrp="1"/>
          </p:cNvSpPr>
          <p:nvPr>
            <p:ph type="title"/>
          </p:nvPr>
        </p:nvSpPr>
        <p:spPr>
          <a:xfrm>
            <a:off x="114734" y="128229"/>
            <a:ext cx="7886700" cy="449203"/>
          </a:xfrm>
        </p:spPr>
        <p:txBody>
          <a:bodyPr>
            <a:normAutofit fontScale="90000"/>
          </a:bodyPr>
          <a:lstStyle/>
          <a:p>
            <a:r>
              <a:rPr lang="ja-JP" altLang="en-US" sz="3200"/>
              <a:t>人間には自然物に見える敵対的サンプル</a:t>
            </a:r>
            <a:endParaRPr kumimoji="1" lang="ja-JP" altLang="en-US" sz="4000" dirty="0"/>
          </a:p>
        </p:txBody>
      </p:sp>
      <p:grpSp>
        <p:nvGrpSpPr>
          <p:cNvPr id="7" name="グループ化 6">
            <a:extLst>
              <a:ext uri="{FF2B5EF4-FFF2-40B4-BE49-F238E27FC236}">
                <a16:creationId xmlns:a16="http://schemas.microsoft.com/office/drawing/2014/main" id="{43B6E31D-6124-5843-A951-E8C8618EAD38}"/>
              </a:ext>
            </a:extLst>
          </p:cNvPr>
          <p:cNvGrpSpPr/>
          <p:nvPr/>
        </p:nvGrpSpPr>
        <p:grpSpPr>
          <a:xfrm>
            <a:off x="-650034" y="754728"/>
            <a:ext cx="9647986" cy="4378681"/>
            <a:chOff x="-591668" y="1416209"/>
            <a:chExt cx="9647986" cy="4378681"/>
          </a:xfrm>
        </p:grpSpPr>
        <p:pic>
          <p:nvPicPr>
            <p:cNvPr id="5" name="図 4">
              <a:extLst>
                <a:ext uri="{FF2B5EF4-FFF2-40B4-BE49-F238E27FC236}">
                  <a16:creationId xmlns:a16="http://schemas.microsoft.com/office/drawing/2014/main" id="{F4ABDAE1-8359-BF4D-B99A-8443D2F48138}"/>
                </a:ext>
              </a:extLst>
            </p:cNvPr>
            <p:cNvPicPr>
              <a:picLocks noChangeAspect="1"/>
            </p:cNvPicPr>
            <p:nvPr/>
          </p:nvPicPr>
          <p:blipFill>
            <a:blip r:embed="rId2"/>
            <a:stretch>
              <a:fillRect/>
            </a:stretch>
          </p:blipFill>
          <p:spPr>
            <a:xfrm>
              <a:off x="-591668" y="1416209"/>
              <a:ext cx="9144000" cy="4378681"/>
            </a:xfrm>
            <a:prstGeom prst="rect">
              <a:avLst/>
            </a:prstGeom>
          </p:spPr>
        </p:pic>
        <p:sp>
          <p:nvSpPr>
            <p:cNvPr id="4" name="正方形/長方形 3">
              <a:extLst>
                <a:ext uri="{FF2B5EF4-FFF2-40B4-BE49-F238E27FC236}">
                  <a16:creationId xmlns:a16="http://schemas.microsoft.com/office/drawing/2014/main" id="{2A243F9E-9997-5B4D-9316-9C7629225C26}"/>
                </a:ext>
              </a:extLst>
            </p:cNvPr>
            <p:cNvSpPr/>
            <p:nvPr/>
          </p:nvSpPr>
          <p:spPr>
            <a:xfrm>
              <a:off x="-591668" y="3605549"/>
              <a:ext cx="9647986" cy="1891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2A8086E3-C80D-FA4C-910B-8683D70817D0}"/>
                </a:ext>
              </a:extLst>
            </p:cNvPr>
            <p:cNvSpPr txBox="1"/>
            <p:nvPr/>
          </p:nvSpPr>
          <p:spPr>
            <a:xfrm>
              <a:off x="1364233" y="3572131"/>
              <a:ext cx="6793013" cy="584775"/>
            </a:xfrm>
            <a:prstGeom prst="rect">
              <a:avLst/>
            </a:prstGeom>
            <a:noFill/>
          </p:spPr>
          <p:txBody>
            <a:bodyPr wrap="none" rtlCol="0">
              <a:spAutoFit/>
            </a:bodyPr>
            <a:lstStyle/>
            <a:p>
              <a:r>
                <a:rPr kumimoji="1" lang="ja-JP" altLang="en-US" sz="1600"/>
                <a:t>人間には自然物に見えるが</a:t>
              </a:r>
              <a:r>
                <a:rPr kumimoji="1" lang="en-US" altLang="ja-JP" sz="1600" dirty="0"/>
                <a:t>NN</a:t>
              </a:r>
              <a:r>
                <a:rPr kumimoji="1" lang="ja-JP" altLang="en-US" sz="1600"/>
                <a:t>には敵対的サンプルとして機能する</a:t>
              </a:r>
              <a:r>
                <a:rPr kumimoji="1" lang="en-US" altLang="ja-JP" sz="1600" dirty="0"/>
                <a:t>artifact</a:t>
              </a:r>
            </a:p>
            <a:p>
              <a:r>
                <a:rPr kumimoji="1" lang="en-US" altLang="ja-JP" sz="1600" dirty="0"/>
                <a:t>NN</a:t>
              </a:r>
              <a:r>
                <a:rPr kumimoji="1" lang="ja-JP" altLang="en-US" sz="1600"/>
                <a:t>は上の写真を</a:t>
              </a:r>
              <a:r>
                <a:rPr kumimoji="1" lang="en-US" altLang="ja-JP" sz="1600" dirty="0"/>
                <a:t>”</a:t>
              </a:r>
              <a:r>
                <a:rPr kumimoji="1" lang="ja-JP" altLang="en-US" sz="1600"/>
                <a:t>速度制限</a:t>
              </a:r>
              <a:r>
                <a:rPr kumimoji="1" lang="en-US" altLang="ja-JP" sz="1600" dirty="0"/>
                <a:t>”</a:t>
              </a:r>
              <a:r>
                <a:rPr kumimoji="1" lang="ja-JP" altLang="en-US" sz="1600"/>
                <a:t>と認識する</a:t>
              </a:r>
            </a:p>
          </p:txBody>
        </p:sp>
        <p:sp>
          <p:nvSpPr>
            <p:cNvPr id="6" name="正方形/長方形 5">
              <a:extLst>
                <a:ext uri="{FF2B5EF4-FFF2-40B4-BE49-F238E27FC236}">
                  <a16:creationId xmlns:a16="http://schemas.microsoft.com/office/drawing/2014/main" id="{0C02795D-A27F-5D4C-AAFD-F2EF69E8AD11}"/>
                </a:ext>
              </a:extLst>
            </p:cNvPr>
            <p:cNvSpPr/>
            <p:nvPr/>
          </p:nvSpPr>
          <p:spPr>
            <a:xfrm>
              <a:off x="-520933" y="1794394"/>
              <a:ext cx="1885166" cy="1891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1" name="図 10">
            <a:extLst>
              <a:ext uri="{FF2B5EF4-FFF2-40B4-BE49-F238E27FC236}">
                <a16:creationId xmlns:a16="http://schemas.microsoft.com/office/drawing/2014/main" id="{FB063A88-8057-D147-B083-A94FBAC1CED1}"/>
              </a:ext>
            </a:extLst>
          </p:cNvPr>
          <p:cNvPicPr>
            <a:picLocks noChangeAspect="1"/>
          </p:cNvPicPr>
          <p:nvPr/>
        </p:nvPicPr>
        <p:blipFill>
          <a:blip r:embed="rId3"/>
          <a:stretch>
            <a:fillRect/>
          </a:stretch>
        </p:blipFill>
        <p:spPr>
          <a:xfrm>
            <a:off x="99499" y="4351184"/>
            <a:ext cx="8148920" cy="1256340"/>
          </a:xfrm>
          <a:prstGeom prst="rect">
            <a:avLst/>
          </a:prstGeom>
        </p:spPr>
      </p:pic>
      <p:sp>
        <p:nvSpPr>
          <p:cNvPr id="12" name="右中かっこ 11">
            <a:extLst>
              <a:ext uri="{FF2B5EF4-FFF2-40B4-BE49-F238E27FC236}">
                <a16:creationId xmlns:a16="http://schemas.microsoft.com/office/drawing/2014/main" id="{A3B9B172-F00B-7045-BFDC-C478FC925A1B}"/>
              </a:ext>
            </a:extLst>
          </p:cNvPr>
          <p:cNvSpPr/>
          <p:nvPr/>
        </p:nvSpPr>
        <p:spPr>
          <a:xfrm rot="16200000">
            <a:off x="5019808" y="1569308"/>
            <a:ext cx="397788" cy="5340295"/>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E673FD17-87B0-2F4A-8594-81C3EC4CCA07}"/>
              </a:ext>
            </a:extLst>
          </p:cNvPr>
          <p:cNvSpPr txBox="1"/>
          <p:nvPr/>
        </p:nvSpPr>
        <p:spPr>
          <a:xfrm>
            <a:off x="4148986" y="3618293"/>
            <a:ext cx="2139432" cy="369332"/>
          </a:xfrm>
          <a:prstGeom prst="rect">
            <a:avLst/>
          </a:prstGeom>
          <a:noFill/>
        </p:spPr>
        <p:txBody>
          <a:bodyPr wrap="none" rtlCol="0">
            <a:spAutoFit/>
          </a:bodyPr>
          <a:lstStyle/>
          <a:p>
            <a:r>
              <a:rPr lang="ja-JP" altLang="en-US">
                <a:solidFill>
                  <a:srgbClr val="FF0000"/>
                </a:solidFill>
              </a:rPr>
              <a:t>ここ</a:t>
            </a:r>
            <a:r>
              <a:rPr kumimoji="1" lang="ja-JP" altLang="en-US">
                <a:solidFill>
                  <a:srgbClr val="FF0000"/>
                </a:solidFill>
              </a:rPr>
              <a:t>だけ見れば</a:t>
            </a:r>
            <a:r>
              <a:rPr lang="en-US" altLang="ja-JP" dirty="0">
                <a:solidFill>
                  <a:srgbClr val="FF0000"/>
                </a:solidFill>
              </a:rPr>
              <a:t>WGAN</a:t>
            </a:r>
            <a:endParaRPr kumimoji="1" lang="ja-JP" altLang="en-US">
              <a:solidFill>
                <a:srgbClr val="FF0000"/>
              </a:solidFill>
            </a:endParaRPr>
          </a:p>
        </p:txBody>
      </p:sp>
      <p:sp>
        <p:nvSpPr>
          <p:cNvPr id="14" name="テキスト ボックス 13">
            <a:extLst>
              <a:ext uri="{FF2B5EF4-FFF2-40B4-BE49-F238E27FC236}">
                <a16:creationId xmlns:a16="http://schemas.microsoft.com/office/drawing/2014/main" id="{73B52051-A5CD-5B4A-9E92-2A0EF1E914FC}"/>
              </a:ext>
            </a:extLst>
          </p:cNvPr>
          <p:cNvSpPr txBox="1"/>
          <p:nvPr/>
        </p:nvSpPr>
        <p:spPr>
          <a:xfrm>
            <a:off x="3921966" y="5748870"/>
            <a:ext cx="5109091" cy="338554"/>
          </a:xfrm>
          <a:prstGeom prst="rect">
            <a:avLst/>
          </a:prstGeom>
          <a:noFill/>
        </p:spPr>
        <p:txBody>
          <a:bodyPr wrap="none" rtlCol="0">
            <a:spAutoFit/>
          </a:bodyPr>
          <a:lstStyle/>
          <a:p>
            <a:r>
              <a:rPr lang="ja-JP" altLang="en-US" sz="1600">
                <a:solidFill>
                  <a:srgbClr val="FF0000"/>
                </a:solidFill>
              </a:rPr>
              <a:t>生成パッチ入り画像のターゲットクラスに対する損失</a:t>
            </a:r>
            <a:endParaRPr kumimoji="1" lang="ja-JP" altLang="en-US" sz="1600">
              <a:solidFill>
                <a:srgbClr val="FF0000"/>
              </a:solidFill>
            </a:endParaRPr>
          </a:p>
        </p:txBody>
      </p:sp>
      <p:sp>
        <p:nvSpPr>
          <p:cNvPr id="15" name="正方形/長方形 14">
            <a:extLst>
              <a:ext uri="{FF2B5EF4-FFF2-40B4-BE49-F238E27FC236}">
                <a16:creationId xmlns:a16="http://schemas.microsoft.com/office/drawing/2014/main" id="{3C726881-5F59-2A4A-BC4F-887B23B2418A}"/>
              </a:ext>
            </a:extLst>
          </p:cNvPr>
          <p:cNvSpPr/>
          <p:nvPr/>
        </p:nvSpPr>
        <p:spPr>
          <a:xfrm>
            <a:off x="2042743" y="4984485"/>
            <a:ext cx="1728376" cy="712153"/>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B7B957CC-B570-194C-882B-49A7734CFA7A}"/>
              </a:ext>
            </a:extLst>
          </p:cNvPr>
          <p:cNvSpPr txBox="1"/>
          <p:nvPr/>
        </p:nvSpPr>
        <p:spPr>
          <a:xfrm>
            <a:off x="713872" y="5748870"/>
            <a:ext cx="3057247" cy="338554"/>
          </a:xfrm>
          <a:prstGeom prst="rect">
            <a:avLst/>
          </a:prstGeom>
          <a:noFill/>
        </p:spPr>
        <p:txBody>
          <a:bodyPr wrap="none" rtlCol="0">
            <a:spAutoFit/>
          </a:bodyPr>
          <a:lstStyle/>
          <a:p>
            <a:r>
              <a:rPr lang="ja-JP" altLang="en-US" sz="1600">
                <a:solidFill>
                  <a:srgbClr val="FF0000"/>
                </a:solidFill>
              </a:rPr>
              <a:t>位置、角度に対するロバスト化</a:t>
            </a:r>
            <a:endParaRPr kumimoji="1" lang="ja-JP" altLang="en-US" sz="1600">
              <a:solidFill>
                <a:srgbClr val="FF0000"/>
              </a:solidFill>
            </a:endParaRPr>
          </a:p>
        </p:txBody>
      </p:sp>
      <p:sp>
        <p:nvSpPr>
          <p:cNvPr id="17" name="テキスト ボックス 16">
            <a:extLst>
              <a:ext uri="{FF2B5EF4-FFF2-40B4-BE49-F238E27FC236}">
                <a16:creationId xmlns:a16="http://schemas.microsoft.com/office/drawing/2014/main" id="{AF080438-EA82-0ECA-3DFA-60D2BB18FEA9}"/>
              </a:ext>
            </a:extLst>
          </p:cNvPr>
          <p:cNvSpPr txBox="1"/>
          <p:nvPr/>
        </p:nvSpPr>
        <p:spPr>
          <a:xfrm>
            <a:off x="0" y="6312099"/>
            <a:ext cx="8885009" cy="307777"/>
          </a:xfrm>
          <a:prstGeom prst="rect">
            <a:avLst/>
          </a:prstGeom>
          <a:noFill/>
        </p:spPr>
        <p:txBody>
          <a:bodyPr wrap="square">
            <a:spAutoFit/>
          </a:bodyPr>
          <a:lstStyle/>
          <a:p>
            <a:r>
              <a:rPr lang="en" altLang="ja-JP" sz="1400" dirty="0">
                <a:effectLst/>
                <a:latin typeface="CMR10"/>
              </a:rPr>
              <a:t>Generate (non-software) bugs to fool classifiers, </a:t>
            </a:r>
            <a:r>
              <a:rPr lang="en" altLang="ja-JP" sz="1400" dirty="0" err="1">
                <a:effectLst/>
                <a:latin typeface="CMR10"/>
              </a:rPr>
              <a:t>Hiromu</a:t>
            </a:r>
            <a:r>
              <a:rPr lang="en" altLang="ja-JP" sz="1400" dirty="0">
                <a:effectLst/>
                <a:latin typeface="CMR10"/>
              </a:rPr>
              <a:t> </a:t>
            </a:r>
            <a:r>
              <a:rPr lang="en" altLang="ja-JP" sz="1400" dirty="0" err="1">
                <a:effectLst/>
                <a:latin typeface="CMR10"/>
              </a:rPr>
              <a:t>Yakura</a:t>
            </a:r>
            <a:r>
              <a:rPr lang="en" altLang="ja-JP" sz="1400" dirty="0">
                <a:effectLst/>
                <a:latin typeface="CMR10"/>
              </a:rPr>
              <a:t>, </a:t>
            </a:r>
            <a:r>
              <a:rPr lang="en" altLang="ja-JP" sz="1400" dirty="0" err="1">
                <a:effectLst/>
                <a:latin typeface="CMR10"/>
              </a:rPr>
              <a:t>Yohei</a:t>
            </a:r>
            <a:r>
              <a:rPr lang="en" altLang="ja-JP" sz="1400" dirty="0">
                <a:effectLst/>
                <a:latin typeface="CMR10"/>
              </a:rPr>
              <a:t> Akimoto, Jun Sakuma, AAAI2020</a:t>
            </a:r>
          </a:p>
        </p:txBody>
      </p:sp>
    </p:spTree>
    <p:extLst>
      <p:ext uri="{BB962C8B-B14F-4D97-AF65-F5344CB8AC3E}">
        <p14:creationId xmlns:p14="http://schemas.microsoft.com/office/powerpoint/2010/main" val="28405286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951" y="45961"/>
            <a:ext cx="9591115" cy="738530"/>
          </a:xfrm>
        </p:spPr>
        <p:txBody>
          <a:bodyPr>
            <a:normAutofit/>
          </a:bodyPr>
          <a:lstStyle/>
          <a:p>
            <a:r>
              <a:rPr lang="ja-JP" altLang="en-US" sz="2800"/>
              <a:t>音声の実世界敵対的サンプル</a:t>
            </a:r>
            <a:endParaRPr kumimoji="1" lang="ja-JP" altLang="en-US" sz="2800" dirty="0"/>
          </a:p>
        </p:txBody>
      </p:sp>
      <p:pic>
        <p:nvPicPr>
          <p:cNvPr id="4" name="図 3" descr="スクリーンショット 2018-10-17 13.49.17.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166681"/>
            <a:ext cx="9144000" cy="743639"/>
          </a:xfrm>
          <a:prstGeom prst="rect">
            <a:avLst/>
          </a:prstGeom>
        </p:spPr>
      </p:pic>
      <p:pic>
        <p:nvPicPr>
          <p:cNvPr id="6" name="図 5" descr="スクリーンショット 2018-10-17 13.54.25.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873" y="2878572"/>
            <a:ext cx="9256465" cy="766942"/>
          </a:xfrm>
          <a:prstGeom prst="rect">
            <a:avLst/>
          </a:prstGeom>
        </p:spPr>
      </p:pic>
      <p:sp>
        <p:nvSpPr>
          <p:cNvPr id="16" name="テキスト ボックス 15"/>
          <p:cNvSpPr txBox="1"/>
          <p:nvPr/>
        </p:nvSpPr>
        <p:spPr>
          <a:xfrm>
            <a:off x="121024" y="3691235"/>
            <a:ext cx="5338482" cy="584775"/>
          </a:xfrm>
          <a:prstGeom prst="rect">
            <a:avLst/>
          </a:prstGeom>
          <a:noFill/>
        </p:spPr>
        <p:txBody>
          <a:bodyPr wrap="square" rtlCol="0">
            <a:spAutoFit/>
          </a:bodyPr>
          <a:lstStyle/>
          <a:p>
            <a:r>
              <a:rPr lang="ja-JP" altLang="en-US" sz="1600"/>
              <a:t>再生環境に依存した反響に対するロバスト化</a:t>
            </a:r>
            <a:endParaRPr lang="en-US" altLang="ja-JP" sz="1600" dirty="0"/>
          </a:p>
          <a:p>
            <a:r>
              <a:rPr lang="ja-JP" altLang="en-US" sz="1600"/>
              <a:t>雑音に対するロバスト化</a:t>
            </a:r>
            <a:endParaRPr lang="en-US" altLang="ja-JP" sz="1600" dirty="0"/>
          </a:p>
        </p:txBody>
      </p:sp>
      <p:sp>
        <p:nvSpPr>
          <p:cNvPr id="23" name="正方形/長方形 22"/>
          <p:cNvSpPr/>
          <p:nvPr/>
        </p:nvSpPr>
        <p:spPr>
          <a:xfrm>
            <a:off x="5553666" y="2884355"/>
            <a:ext cx="1196757" cy="698519"/>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a:off x="990177" y="2955267"/>
            <a:ext cx="1542697" cy="698519"/>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403CEA24-E9D5-B545-989E-F9413CCC2E5C}"/>
              </a:ext>
            </a:extLst>
          </p:cNvPr>
          <p:cNvSpPr txBox="1"/>
          <p:nvPr/>
        </p:nvSpPr>
        <p:spPr>
          <a:xfrm>
            <a:off x="4940648" y="3681062"/>
            <a:ext cx="4203351" cy="584776"/>
          </a:xfrm>
          <a:prstGeom prst="rect">
            <a:avLst/>
          </a:prstGeom>
          <a:noFill/>
        </p:spPr>
        <p:txBody>
          <a:bodyPr wrap="square" rtlCol="0">
            <a:spAutoFit/>
          </a:bodyPr>
          <a:lstStyle/>
          <a:p>
            <a:r>
              <a:rPr kumimoji="1" lang="ja-JP" altLang="en-US" sz="1600" dirty="0"/>
              <a:t>人間の可聴域は</a:t>
            </a:r>
            <a:r>
              <a:rPr kumimoji="1" lang="en-US" altLang="ja-JP" sz="1600" dirty="0"/>
              <a:t>20-20000Hz</a:t>
            </a:r>
          </a:p>
          <a:p>
            <a:r>
              <a:rPr kumimoji="1" lang="ja-JP" altLang="en-US" sz="1600" dirty="0"/>
              <a:t>マイクとスピーカーもそれに合わせて設計</a:t>
            </a:r>
          </a:p>
        </p:txBody>
      </p:sp>
      <p:pic>
        <p:nvPicPr>
          <p:cNvPr id="18" name="original.wav">
            <a:hlinkClick r:id="" action="ppaction://media"/>
            <a:extLst>
              <a:ext uri="{FF2B5EF4-FFF2-40B4-BE49-F238E27FC236}">
                <a16:creationId xmlns:a16="http://schemas.microsoft.com/office/drawing/2014/main" id="{90E67040-3204-A746-AD14-054010B66F1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35495" y="1921651"/>
            <a:ext cx="812800" cy="812800"/>
          </a:xfrm>
          <a:prstGeom prst="rect">
            <a:avLst/>
          </a:prstGeom>
        </p:spPr>
      </p:pic>
      <p:sp>
        <p:nvSpPr>
          <p:cNvPr id="19" name="テキスト ボックス 18">
            <a:extLst>
              <a:ext uri="{FF2B5EF4-FFF2-40B4-BE49-F238E27FC236}">
                <a16:creationId xmlns:a16="http://schemas.microsoft.com/office/drawing/2014/main" id="{51BEBB2F-C0EE-4B4D-B8F0-76FF2EDC5D8C}"/>
              </a:ext>
            </a:extLst>
          </p:cNvPr>
          <p:cNvSpPr txBox="1"/>
          <p:nvPr/>
        </p:nvSpPr>
        <p:spPr>
          <a:xfrm>
            <a:off x="2532874" y="2128637"/>
            <a:ext cx="1688283" cy="369332"/>
          </a:xfrm>
          <a:prstGeom prst="rect">
            <a:avLst/>
          </a:prstGeom>
          <a:noFill/>
        </p:spPr>
        <p:txBody>
          <a:bodyPr wrap="none" rtlCol="0">
            <a:spAutoFit/>
          </a:bodyPr>
          <a:lstStyle/>
          <a:p>
            <a:r>
              <a:rPr kumimoji="1" lang="ja-JP" altLang="en-US"/>
              <a:t>オリジナル音声</a:t>
            </a:r>
          </a:p>
        </p:txBody>
      </p:sp>
      <p:pic>
        <p:nvPicPr>
          <p:cNvPr id="20" name="audio_ae.wav">
            <a:hlinkClick r:id="" action="ppaction://media"/>
            <a:extLst>
              <a:ext uri="{FF2B5EF4-FFF2-40B4-BE49-F238E27FC236}">
                <a16:creationId xmlns:a16="http://schemas.microsoft.com/office/drawing/2014/main" id="{7F2C2252-9FCA-614A-8229-56199E873383}"/>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393696" y="1942060"/>
            <a:ext cx="812800" cy="812800"/>
          </a:xfrm>
          <a:prstGeom prst="rect">
            <a:avLst/>
          </a:prstGeom>
        </p:spPr>
      </p:pic>
      <p:sp>
        <p:nvSpPr>
          <p:cNvPr id="21" name="テキスト ボックス 20">
            <a:extLst>
              <a:ext uri="{FF2B5EF4-FFF2-40B4-BE49-F238E27FC236}">
                <a16:creationId xmlns:a16="http://schemas.microsoft.com/office/drawing/2014/main" id="{3ABC7C76-B6EA-144C-9A7F-CD5D1258253D}"/>
              </a:ext>
            </a:extLst>
          </p:cNvPr>
          <p:cNvSpPr txBox="1"/>
          <p:nvPr/>
        </p:nvSpPr>
        <p:spPr>
          <a:xfrm>
            <a:off x="5151346" y="2116250"/>
            <a:ext cx="2076338" cy="646331"/>
          </a:xfrm>
          <a:prstGeom prst="rect">
            <a:avLst/>
          </a:prstGeom>
          <a:noFill/>
        </p:spPr>
        <p:txBody>
          <a:bodyPr wrap="none" rtlCol="0">
            <a:spAutoFit/>
          </a:bodyPr>
          <a:lstStyle/>
          <a:p>
            <a:r>
              <a:rPr kumimoji="1" lang="en-US" altLang="ja-JP" dirty="0"/>
              <a:t>audio AE</a:t>
            </a:r>
            <a:endParaRPr kumimoji="1" lang="ja-JP" altLang="en-US" dirty="0"/>
          </a:p>
          <a:p>
            <a:r>
              <a:rPr lang="en-US" altLang="ja-JP" dirty="0"/>
              <a:t>(Hello World</a:t>
            </a:r>
            <a:r>
              <a:rPr lang="ja-JP" altLang="en-US" dirty="0"/>
              <a:t>と認識</a:t>
            </a:r>
            <a:r>
              <a:rPr lang="en-US" altLang="ja-JP" dirty="0"/>
              <a:t>)</a:t>
            </a:r>
            <a:endParaRPr kumimoji="1" lang="ja-JP" altLang="en-US" dirty="0"/>
          </a:p>
        </p:txBody>
      </p:sp>
      <p:pic>
        <p:nvPicPr>
          <p:cNvPr id="25" name="コンテンツ プレースホルダー 4">
            <a:extLst>
              <a:ext uri="{FF2B5EF4-FFF2-40B4-BE49-F238E27FC236}">
                <a16:creationId xmlns:a16="http://schemas.microsoft.com/office/drawing/2014/main" id="{B150A49C-099E-2E49-9D15-A16CF9AADD8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84211" y="4353198"/>
            <a:ext cx="6340197" cy="1471404"/>
          </a:xfrm>
          <a:prstGeom prst="rect">
            <a:avLst/>
          </a:prstGeom>
        </p:spPr>
      </p:pic>
      <p:sp>
        <p:nvSpPr>
          <p:cNvPr id="26" name="テキスト ボックス 25">
            <a:extLst>
              <a:ext uri="{FF2B5EF4-FFF2-40B4-BE49-F238E27FC236}">
                <a16:creationId xmlns:a16="http://schemas.microsoft.com/office/drawing/2014/main" id="{C4DED916-875C-5E43-8D68-3AAEB55F7982}"/>
              </a:ext>
            </a:extLst>
          </p:cNvPr>
          <p:cNvSpPr txBox="1"/>
          <p:nvPr/>
        </p:nvSpPr>
        <p:spPr>
          <a:xfrm>
            <a:off x="566551" y="5033792"/>
            <a:ext cx="1264642" cy="369332"/>
          </a:xfrm>
          <a:prstGeom prst="rect">
            <a:avLst/>
          </a:prstGeom>
          <a:noFill/>
        </p:spPr>
        <p:txBody>
          <a:bodyPr wrap="none" rtlCol="0">
            <a:spAutoFit/>
          </a:bodyPr>
          <a:lstStyle/>
          <a:p>
            <a:r>
              <a:rPr kumimoji="1" lang="en-US" altLang="ja-JP" dirty="0"/>
              <a:t>Hello world</a:t>
            </a:r>
            <a:endParaRPr kumimoji="1" lang="ja-JP" altLang="en-US" dirty="0"/>
          </a:p>
        </p:txBody>
      </p:sp>
      <p:sp>
        <p:nvSpPr>
          <p:cNvPr id="27" name="テキスト ボックス 26">
            <a:extLst>
              <a:ext uri="{FF2B5EF4-FFF2-40B4-BE49-F238E27FC236}">
                <a16:creationId xmlns:a16="http://schemas.microsoft.com/office/drawing/2014/main" id="{88B3F0A3-0489-8944-A9D3-370F614E671E}"/>
              </a:ext>
            </a:extLst>
          </p:cNvPr>
          <p:cNvSpPr txBox="1"/>
          <p:nvPr/>
        </p:nvSpPr>
        <p:spPr>
          <a:xfrm>
            <a:off x="344558" y="5311990"/>
            <a:ext cx="1561646" cy="369332"/>
          </a:xfrm>
          <a:prstGeom prst="rect">
            <a:avLst/>
          </a:prstGeom>
          <a:noFill/>
        </p:spPr>
        <p:txBody>
          <a:bodyPr wrap="none" rtlCol="0">
            <a:spAutoFit/>
          </a:bodyPr>
          <a:lstStyle/>
          <a:p>
            <a:r>
              <a:rPr lang="en-US" altLang="ja-JP" dirty="0"/>
              <a:t>Open the door</a:t>
            </a:r>
            <a:endParaRPr kumimoji="1" lang="ja-JP" altLang="en-US" dirty="0"/>
          </a:p>
        </p:txBody>
      </p:sp>
      <p:sp>
        <p:nvSpPr>
          <p:cNvPr id="7" name="テキスト ボックス 6">
            <a:extLst>
              <a:ext uri="{FF2B5EF4-FFF2-40B4-BE49-F238E27FC236}">
                <a16:creationId xmlns:a16="http://schemas.microsoft.com/office/drawing/2014/main" id="{185C48D0-25A1-A041-8B83-D4D8EEB88F61}"/>
              </a:ext>
            </a:extLst>
          </p:cNvPr>
          <p:cNvSpPr txBox="1"/>
          <p:nvPr/>
        </p:nvSpPr>
        <p:spPr>
          <a:xfrm>
            <a:off x="414042" y="4594383"/>
            <a:ext cx="1569660" cy="369332"/>
          </a:xfrm>
          <a:prstGeom prst="rect">
            <a:avLst/>
          </a:prstGeom>
          <a:noFill/>
        </p:spPr>
        <p:txBody>
          <a:bodyPr wrap="none" rtlCol="0">
            <a:spAutoFit/>
          </a:bodyPr>
          <a:lstStyle/>
          <a:p>
            <a:r>
              <a:rPr kumimoji="1" lang="ja-JP" altLang="en-US"/>
              <a:t>主観評価実験</a:t>
            </a:r>
          </a:p>
        </p:txBody>
      </p:sp>
      <p:sp>
        <p:nvSpPr>
          <p:cNvPr id="3" name="コンテンツ プレースホルダー 2"/>
          <p:cNvSpPr>
            <a:spLocks noGrp="1"/>
          </p:cNvSpPr>
          <p:nvPr>
            <p:ph idx="1"/>
          </p:nvPr>
        </p:nvSpPr>
        <p:spPr>
          <a:xfrm>
            <a:off x="129366" y="867120"/>
            <a:ext cx="7886700" cy="4351338"/>
          </a:xfrm>
        </p:spPr>
        <p:txBody>
          <a:bodyPr/>
          <a:lstStyle/>
          <a:p>
            <a:r>
              <a:rPr lang="ja-JP" altLang="en-US" dirty="0"/>
              <a:t>音声</a:t>
            </a:r>
            <a:r>
              <a:rPr lang="en-US" altLang="ja-JP" dirty="0"/>
              <a:t>AE(</a:t>
            </a:r>
            <a:r>
              <a:rPr lang="ja-JP" altLang="en-US" dirty="0"/>
              <a:t>ベースライン</a:t>
            </a:r>
            <a:r>
              <a:rPr lang="en-US" altLang="ja-JP" dirty="0"/>
              <a:t>) Carlini+18</a:t>
            </a:r>
          </a:p>
          <a:p>
            <a:endParaRPr lang="en-US" altLang="ja-JP" dirty="0"/>
          </a:p>
          <a:p>
            <a:endParaRPr lang="en-US" altLang="ja-JP" dirty="0"/>
          </a:p>
          <a:p>
            <a:r>
              <a:rPr lang="ja-JP" altLang="en-US" dirty="0"/>
              <a:t>提案法</a:t>
            </a:r>
            <a:r>
              <a:rPr lang="en-US" altLang="ja-JP" dirty="0"/>
              <a:t> </a:t>
            </a:r>
          </a:p>
          <a:p>
            <a:pPr marL="0" indent="0">
              <a:buNone/>
            </a:pPr>
            <a:r>
              <a:rPr lang="en-US" altLang="ja-JP" dirty="0"/>
              <a:t> </a:t>
            </a:r>
            <a:r>
              <a:rPr lang="ja-JP" altLang="en-US" dirty="0"/>
              <a:t> </a:t>
            </a:r>
            <a:endParaRPr lang="en-US" altLang="ja-JP" dirty="0"/>
          </a:p>
          <a:p>
            <a:endParaRPr lang="en-US" altLang="ja-JP" dirty="0"/>
          </a:p>
          <a:p>
            <a:endParaRPr kumimoji="1" lang="ja-JP" altLang="en-US" dirty="0"/>
          </a:p>
        </p:txBody>
      </p:sp>
      <p:sp>
        <p:nvSpPr>
          <p:cNvPr id="28" name="テキスト ボックス 27">
            <a:extLst>
              <a:ext uri="{FF2B5EF4-FFF2-40B4-BE49-F238E27FC236}">
                <a16:creationId xmlns:a16="http://schemas.microsoft.com/office/drawing/2014/main" id="{3E801571-8A32-A5C2-CB45-E687A78E3AB1}"/>
              </a:ext>
            </a:extLst>
          </p:cNvPr>
          <p:cNvSpPr txBox="1"/>
          <p:nvPr/>
        </p:nvSpPr>
        <p:spPr>
          <a:xfrm>
            <a:off x="73861" y="6323026"/>
            <a:ext cx="8882173" cy="307777"/>
          </a:xfrm>
          <a:prstGeom prst="rect">
            <a:avLst/>
          </a:prstGeom>
          <a:noFill/>
        </p:spPr>
        <p:txBody>
          <a:bodyPr wrap="square">
            <a:spAutoFit/>
          </a:bodyPr>
          <a:lstStyle/>
          <a:p>
            <a:r>
              <a:rPr lang="en" altLang="ja-JP" sz="1400" dirty="0">
                <a:effectLst/>
                <a:latin typeface="CMR10"/>
              </a:rPr>
              <a:t>Robust Audio Adversarial Example for a Physical Attack, </a:t>
            </a:r>
            <a:r>
              <a:rPr lang="en" altLang="ja-JP" sz="1400" dirty="0" err="1">
                <a:effectLst/>
                <a:latin typeface="CMR10"/>
              </a:rPr>
              <a:t>Hiromu</a:t>
            </a:r>
            <a:r>
              <a:rPr lang="en" altLang="ja-JP" sz="1400" dirty="0">
                <a:effectLst/>
                <a:latin typeface="CMR10"/>
              </a:rPr>
              <a:t> </a:t>
            </a:r>
            <a:r>
              <a:rPr lang="en" altLang="ja-JP" sz="1400" dirty="0" err="1">
                <a:effectLst/>
                <a:latin typeface="CMR10"/>
              </a:rPr>
              <a:t>Yakura</a:t>
            </a:r>
            <a:r>
              <a:rPr lang="en" altLang="ja-JP" sz="1400" dirty="0">
                <a:effectLst/>
                <a:latin typeface="CMR10"/>
              </a:rPr>
              <a:t>, Jun Sakuma,  IJCAI2019</a:t>
            </a:r>
          </a:p>
        </p:txBody>
      </p:sp>
    </p:spTree>
    <p:extLst>
      <p:ext uri="{BB962C8B-B14F-4D97-AF65-F5344CB8AC3E}">
        <p14:creationId xmlns:p14="http://schemas.microsoft.com/office/powerpoint/2010/main" val="26013762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15" fill="hold"/>
                                        <p:tgtEl>
                                          <p:spTgt spid="18"/>
                                        </p:tgtEl>
                                      </p:cBhvr>
                                    </p:cmd>
                                  </p:childTnLst>
                                </p:cTn>
                              </p:par>
                            </p:childTnLst>
                          </p:cTn>
                        </p:par>
                      </p:childTnLst>
                    </p:cTn>
                  </p:par>
                </p:childTnLst>
              </p:cTn>
              <p:nextCondLst>
                <p:cond evt="onClick" delay="0">
                  <p:tgtEl>
                    <p:spTgt spid="18"/>
                  </p:tgtEl>
                </p:cond>
              </p:nextCondLst>
            </p:seq>
            <p:seq concurrent="1" nextAc="seek">
              <p:cTn id="7" restart="whenNotActive" fill="hold" evtFilter="cancelBubble" nodeType="interactiveSeq">
                <p:stCondLst>
                  <p:cond evt="onClick" delay="0">
                    <p:tgtEl>
                      <p:spTgt spid="20"/>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215" fill="hold"/>
                                        <p:tgtEl>
                                          <p:spTgt spid="20"/>
                                        </p:tgtEl>
                                      </p:cBhvr>
                                    </p:cmd>
                                  </p:childTnLst>
                                </p:cTn>
                              </p:par>
                            </p:childTnLst>
                          </p:cTn>
                        </p:par>
                      </p:childTnLst>
                    </p:cTn>
                  </p:par>
                </p:childTnLst>
              </p:cTn>
              <p:nextCondLst>
                <p:cond evt="onClick" delay="0">
                  <p:tgtEl>
                    <p:spTgt spid="20"/>
                  </p:tgtEl>
                </p:cond>
              </p:nextCondLst>
            </p:seq>
            <p:audio>
              <p:cMediaNode vol="80000">
                <p:cTn id="12" fill="hold" display="0">
                  <p:stCondLst>
                    <p:cond delay="indefinite"/>
                  </p:stCondLst>
                  <p:endCondLst>
                    <p:cond evt="onStopAudio" delay="0">
                      <p:tgtEl>
                        <p:sldTgt/>
                      </p:tgtEl>
                    </p:cond>
                  </p:endCondLst>
                </p:cTn>
                <p:tgtEl>
                  <p:spTgt spid="18"/>
                </p:tgtEl>
              </p:cMediaNode>
            </p:audio>
            <p:audio>
              <p:cMediaNode vol="80000">
                <p:cTn id="13" fill="hold" display="0">
                  <p:stCondLst>
                    <p:cond delay="indefinite"/>
                  </p:stCondLst>
                  <p:endCondLst>
                    <p:cond evt="onStopAudio" delay="0">
                      <p:tgtEl>
                        <p:sldTgt/>
                      </p:tgtEl>
                    </p:cond>
                  </p:endCondLst>
                </p:cTn>
                <p:tgtEl>
                  <p:spTgt spid="2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3C3316-9F92-1C49-BFBA-30EDD57DE95C}"/>
              </a:ext>
            </a:extLst>
          </p:cNvPr>
          <p:cNvSpPr>
            <a:spLocks noGrp="1"/>
          </p:cNvSpPr>
          <p:nvPr>
            <p:ph type="title"/>
          </p:nvPr>
        </p:nvSpPr>
        <p:spPr>
          <a:xfrm>
            <a:off x="451262" y="-198203"/>
            <a:ext cx="8064088" cy="1325563"/>
          </a:xfrm>
        </p:spPr>
        <p:txBody>
          <a:bodyPr>
            <a:normAutofit/>
          </a:bodyPr>
          <a:lstStyle/>
          <a:p>
            <a:r>
              <a:rPr lang="ja-JP" altLang="en-US" sz="2800" b="1">
                <a:latin typeface="+mn-lt"/>
                <a:ea typeface="+mn-ea"/>
                <a:cs typeface="+mn-cs"/>
              </a:rPr>
              <a:t>「騙されない</a:t>
            </a:r>
            <a:r>
              <a:rPr lang="en-US" altLang="ja-JP" sz="2800" b="1" dirty="0">
                <a:latin typeface="+mn-lt"/>
                <a:ea typeface="+mn-ea"/>
                <a:cs typeface="+mn-cs"/>
              </a:rPr>
              <a:t>AI</a:t>
            </a:r>
            <a:r>
              <a:rPr lang="ja-JP" altLang="en-US" sz="2800" b="1">
                <a:latin typeface="+mn-lt"/>
                <a:ea typeface="+mn-ea"/>
                <a:cs typeface="+mn-cs"/>
              </a:rPr>
              <a:t>」を作るのは簡単ではない</a:t>
            </a:r>
          </a:p>
        </p:txBody>
      </p:sp>
      <p:sp>
        <p:nvSpPr>
          <p:cNvPr id="3" name="コンテンツ プレースホルダー 2">
            <a:extLst>
              <a:ext uri="{FF2B5EF4-FFF2-40B4-BE49-F238E27FC236}">
                <a16:creationId xmlns:a16="http://schemas.microsoft.com/office/drawing/2014/main" id="{B6083775-B5DB-654B-95B0-75E9D50536FD}"/>
              </a:ext>
            </a:extLst>
          </p:cNvPr>
          <p:cNvSpPr>
            <a:spLocks noGrp="1"/>
          </p:cNvSpPr>
          <p:nvPr>
            <p:ph idx="1"/>
          </p:nvPr>
        </p:nvSpPr>
        <p:spPr>
          <a:xfrm>
            <a:off x="1" y="2396836"/>
            <a:ext cx="9144000" cy="4201536"/>
          </a:xfrm>
        </p:spPr>
        <p:txBody>
          <a:bodyPr>
            <a:normAutofit/>
          </a:bodyPr>
          <a:lstStyle/>
          <a:p>
            <a:pPr marL="457200" lvl="1" indent="0">
              <a:buNone/>
            </a:pPr>
            <a:r>
              <a:rPr lang="en-US" altLang="ja-JP" dirty="0"/>
              <a:t>                                                                 </a:t>
            </a:r>
            <a:r>
              <a:rPr lang="ja-JP" altLang="en-US"/>
              <a:t>初めての</a:t>
            </a:r>
            <a:r>
              <a:rPr lang="en-US" altLang="ja-JP" dirty="0"/>
              <a:t>AE</a:t>
            </a:r>
            <a:r>
              <a:rPr lang="ja-JP" altLang="en-US"/>
              <a:t> </a:t>
            </a:r>
            <a:r>
              <a:rPr lang="en-US" altLang="ja-JP" dirty="0"/>
              <a:t>(2014)</a:t>
            </a:r>
          </a:p>
          <a:p>
            <a:pPr lvl="1"/>
            <a:r>
              <a:rPr lang="en-US" altLang="ja-JP" dirty="0"/>
              <a:t>Adversarial training</a:t>
            </a:r>
            <a:r>
              <a:rPr lang="ja-JP" altLang="en-US"/>
              <a:t> </a:t>
            </a:r>
            <a:r>
              <a:rPr lang="en-US" altLang="ja-JP" dirty="0"/>
              <a:t>(2015〜)</a:t>
            </a:r>
            <a:r>
              <a:rPr lang="ja-JP" altLang="en-US"/>
              <a:t>　</a:t>
            </a:r>
            <a:r>
              <a:rPr lang="en-US" altLang="ja-JP" dirty="0"/>
              <a:t> </a:t>
            </a:r>
            <a:r>
              <a:rPr lang="ja-JP" altLang="en-US"/>
              <a:t>←非効率</a:t>
            </a:r>
            <a:r>
              <a:rPr lang="en-US" altLang="ja-JP" dirty="0"/>
              <a:t>, </a:t>
            </a:r>
            <a:r>
              <a:rPr lang="ja-JP" altLang="en-US"/>
              <a:t>精度の低下</a:t>
            </a:r>
            <a:endParaRPr lang="en-US" altLang="ja-JP" dirty="0"/>
          </a:p>
          <a:p>
            <a:pPr lvl="1"/>
            <a:r>
              <a:rPr lang="en-US" altLang="ja-JP" dirty="0"/>
              <a:t>Defensive distillation</a:t>
            </a:r>
            <a:r>
              <a:rPr lang="ja-JP" altLang="en-US"/>
              <a:t> </a:t>
            </a:r>
            <a:r>
              <a:rPr lang="en-US" altLang="ja-JP" dirty="0"/>
              <a:t>(2016)  </a:t>
            </a:r>
            <a:r>
              <a:rPr lang="ja-JP" altLang="en-US"/>
              <a:t>　</a:t>
            </a:r>
            <a:r>
              <a:rPr lang="en-US" altLang="ja-JP" dirty="0"/>
              <a:t> </a:t>
            </a:r>
            <a:r>
              <a:rPr lang="ja-JP" altLang="en-US"/>
              <a:t>←</a:t>
            </a:r>
            <a:r>
              <a:rPr lang="en-US" altLang="ja-JP" dirty="0"/>
              <a:t>CW</a:t>
            </a:r>
            <a:r>
              <a:rPr lang="ja-JP" altLang="en-US"/>
              <a:t>攻撃による無効化</a:t>
            </a:r>
            <a:endParaRPr lang="en-US" altLang="ja-JP" dirty="0"/>
          </a:p>
          <a:p>
            <a:pPr lvl="1"/>
            <a:r>
              <a:rPr lang="en-US" altLang="ja-JP" dirty="0"/>
              <a:t>Detection methodology (2016)	</a:t>
            </a:r>
            <a:r>
              <a:rPr lang="ja-JP" altLang="en-US"/>
              <a:t> ←</a:t>
            </a:r>
            <a:r>
              <a:rPr lang="en-US" altLang="ja-JP" dirty="0"/>
              <a:t>CW</a:t>
            </a:r>
            <a:r>
              <a:rPr lang="ja-JP" altLang="en-US"/>
              <a:t>攻撃による無効化</a:t>
            </a:r>
            <a:endParaRPr lang="en-US" altLang="ja-JP" dirty="0"/>
          </a:p>
          <a:p>
            <a:pPr lvl="1"/>
            <a:r>
              <a:rPr lang="en-US" altLang="ja-JP" dirty="0"/>
              <a:t>Obfuscated gradients(2017)</a:t>
            </a:r>
            <a:r>
              <a:rPr lang="ja-JP" altLang="en-US"/>
              <a:t>　</a:t>
            </a:r>
            <a:r>
              <a:rPr lang="en-US" altLang="ja-JP" dirty="0"/>
              <a:t>   </a:t>
            </a:r>
            <a:r>
              <a:rPr lang="ja-JP" altLang="en-US"/>
              <a:t>←特定の損失関数による無効化</a:t>
            </a:r>
            <a:r>
              <a:rPr lang="en-US" altLang="ja-JP" dirty="0"/>
              <a:t> </a:t>
            </a:r>
          </a:p>
          <a:p>
            <a:pPr lvl="1"/>
            <a:r>
              <a:rPr lang="en-US" altLang="ja-JP" dirty="0"/>
              <a:t>Certified defense</a:t>
            </a:r>
            <a:r>
              <a:rPr lang="ja-JP" altLang="en-US"/>
              <a:t> </a:t>
            </a:r>
            <a:r>
              <a:rPr lang="en-US" altLang="ja-JP" dirty="0"/>
              <a:t>(2017〜)</a:t>
            </a:r>
            <a:r>
              <a:rPr lang="ja-JP" altLang="en-US"/>
              <a:t>　</a:t>
            </a:r>
            <a:r>
              <a:rPr lang="en-US" altLang="ja-JP" dirty="0"/>
              <a:t>   </a:t>
            </a:r>
            <a:r>
              <a:rPr lang="ja-JP" altLang="en-US"/>
              <a:t>  ←モデルサイズの制限、非効率</a:t>
            </a:r>
            <a:endParaRPr lang="en-US" altLang="ja-JP" sz="2000" dirty="0"/>
          </a:p>
          <a:p>
            <a:pPr lvl="1"/>
            <a:r>
              <a:rPr lang="en-US" altLang="ja-JP" dirty="0"/>
              <a:t>Rand. smoothing</a:t>
            </a:r>
            <a:r>
              <a:rPr lang="ja-JP" altLang="en-US"/>
              <a:t> </a:t>
            </a:r>
            <a:r>
              <a:rPr lang="en-US" altLang="ja-JP" dirty="0"/>
              <a:t>(2019〜)</a:t>
            </a:r>
            <a:r>
              <a:rPr lang="ja-JP" altLang="en-US"/>
              <a:t>　 　 ←理論保証範囲の制限</a:t>
            </a:r>
            <a:endParaRPr lang="en-US" altLang="ja-JP" dirty="0"/>
          </a:p>
          <a:p>
            <a:pPr marL="457200" lvl="1" indent="0">
              <a:buNone/>
            </a:pPr>
            <a:r>
              <a:rPr lang="ja-JP" altLang="en-US"/>
              <a:t>     </a:t>
            </a:r>
            <a:r>
              <a:rPr lang="en-US" altLang="ja-JP" dirty="0"/>
              <a:t>…</a:t>
            </a:r>
          </a:p>
          <a:p>
            <a:pPr lvl="1"/>
            <a:endParaRPr lang="en-US" altLang="ja-JP" dirty="0"/>
          </a:p>
        </p:txBody>
      </p:sp>
      <p:sp>
        <p:nvSpPr>
          <p:cNvPr id="4" name="テキスト ボックス 3">
            <a:extLst>
              <a:ext uri="{FF2B5EF4-FFF2-40B4-BE49-F238E27FC236}">
                <a16:creationId xmlns:a16="http://schemas.microsoft.com/office/drawing/2014/main" id="{8C63CF9A-32C6-8E4E-BE17-26E842F5CDFD}"/>
              </a:ext>
            </a:extLst>
          </p:cNvPr>
          <p:cNvSpPr txBox="1"/>
          <p:nvPr/>
        </p:nvSpPr>
        <p:spPr>
          <a:xfrm>
            <a:off x="1786622" y="5644265"/>
            <a:ext cx="5570756" cy="954107"/>
          </a:xfrm>
          <a:prstGeom prst="rect">
            <a:avLst/>
          </a:prstGeom>
          <a:noFill/>
        </p:spPr>
        <p:txBody>
          <a:bodyPr wrap="none" rtlCol="0">
            <a:spAutoFit/>
          </a:bodyPr>
          <a:lstStyle/>
          <a:p>
            <a:r>
              <a:rPr kumimoji="1" lang="ja-JP" altLang="en-US" sz="2800"/>
              <a:t>終わることのない、いたちごっこ</a:t>
            </a:r>
            <a:endParaRPr kumimoji="1" lang="en-US" altLang="ja-JP" sz="2800" dirty="0"/>
          </a:p>
          <a:p>
            <a:endParaRPr lang="en-US" altLang="ja-JP" sz="2800" dirty="0">
              <a:solidFill>
                <a:srgbClr val="FF0000"/>
              </a:solidFill>
            </a:endParaRPr>
          </a:p>
        </p:txBody>
      </p:sp>
      <p:sp>
        <p:nvSpPr>
          <p:cNvPr id="5" name="スライド番号プレースホルダー 4">
            <a:extLst>
              <a:ext uri="{FF2B5EF4-FFF2-40B4-BE49-F238E27FC236}">
                <a16:creationId xmlns:a16="http://schemas.microsoft.com/office/drawing/2014/main" id="{7F7A1510-18ED-C84B-A701-A2793C0EACAC}"/>
              </a:ext>
            </a:extLst>
          </p:cNvPr>
          <p:cNvSpPr>
            <a:spLocks noGrp="1"/>
          </p:cNvSpPr>
          <p:nvPr>
            <p:ph type="sldNum" sz="quarter" idx="12"/>
          </p:nvPr>
        </p:nvSpPr>
        <p:spPr/>
        <p:txBody>
          <a:bodyPr/>
          <a:lstStyle/>
          <a:p>
            <a:fld id="{7B865343-CED7-3449-A6AB-42C48B0761F0}" type="slidenum">
              <a:rPr kumimoji="1" lang="ja-JP" altLang="en-US" smtClean="0"/>
              <a:t>12</a:t>
            </a:fld>
            <a:endParaRPr kumimoji="1" lang="ja-JP" altLang="en-US"/>
          </a:p>
        </p:txBody>
      </p:sp>
      <p:sp>
        <p:nvSpPr>
          <p:cNvPr id="6" name="テキスト ボックス 5">
            <a:extLst>
              <a:ext uri="{FF2B5EF4-FFF2-40B4-BE49-F238E27FC236}">
                <a16:creationId xmlns:a16="http://schemas.microsoft.com/office/drawing/2014/main" id="{4728E24D-21E4-B044-B031-80C13F9CEB56}"/>
              </a:ext>
            </a:extLst>
          </p:cNvPr>
          <p:cNvSpPr txBox="1"/>
          <p:nvPr/>
        </p:nvSpPr>
        <p:spPr>
          <a:xfrm>
            <a:off x="1731818" y="1690689"/>
            <a:ext cx="902811" cy="523220"/>
          </a:xfrm>
          <a:prstGeom prst="rect">
            <a:avLst/>
          </a:prstGeom>
          <a:noFill/>
        </p:spPr>
        <p:txBody>
          <a:bodyPr wrap="none" rtlCol="0">
            <a:spAutoFit/>
          </a:bodyPr>
          <a:lstStyle/>
          <a:p>
            <a:r>
              <a:rPr kumimoji="1" lang="ja-JP" altLang="en-US" sz="2800">
                <a:solidFill>
                  <a:srgbClr val="0070C0"/>
                </a:solidFill>
              </a:rPr>
              <a:t>防御</a:t>
            </a:r>
          </a:p>
        </p:txBody>
      </p:sp>
      <p:sp>
        <p:nvSpPr>
          <p:cNvPr id="7" name="テキスト ボックス 6">
            <a:extLst>
              <a:ext uri="{FF2B5EF4-FFF2-40B4-BE49-F238E27FC236}">
                <a16:creationId xmlns:a16="http://schemas.microsoft.com/office/drawing/2014/main" id="{6D43C1CB-FE9A-BF4B-BABF-B64D0385BDE5}"/>
              </a:ext>
            </a:extLst>
          </p:cNvPr>
          <p:cNvSpPr txBox="1"/>
          <p:nvPr/>
        </p:nvSpPr>
        <p:spPr>
          <a:xfrm>
            <a:off x="5652654" y="1703287"/>
            <a:ext cx="902811" cy="523220"/>
          </a:xfrm>
          <a:prstGeom prst="rect">
            <a:avLst/>
          </a:prstGeom>
          <a:noFill/>
        </p:spPr>
        <p:txBody>
          <a:bodyPr wrap="none" rtlCol="0">
            <a:spAutoFit/>
          </a:bodyPr>
          <a:lstStyle/>
          <a:p>
            <a:r>
              <a:rPr kumimoji="1" lang="ja-JP" altLang="en-US" sz="2800">
                <a:solidFill>
                  <a:srgbClr val="FF0000"/>
                </a:solidFill>
              </a:rPr>
              <a:t>攻撃</a:t>
            </a:r>
          </a:p>
        </p:txBody>
      </p:sp>
      <p:cxnSp>
        <p:nvCxnSpPr>
          <p:cNvPr id="8" name="Google Shape;80;p14">
            <a:extLst>
              <a:ext uri="{FF2B5EF4-FFF2-40B4-BE49-F238E27FC236}">
                <a16:creationId xmlns:a16="http://schemas.microsoft.com/office/drawing/2014/main" id="{F387F415-7FB4-D748-A3CB-F2F2020A9331}"/>
              </a:ext>
            </a:extLst>
          </p:cNvPr>
          <p:cNvCxnSpPr/>
          <p:nvPr/>
        </p:nvCxnSpPr>
        <p:spPr>
          <a:xfrm>
            <a:off x="0" y="847725"/>
            <a:ext cx="9163200" cy="0"/>
          </a:xfrm>
          <a:prstGeom prst="straightConnector1">
            <a:avLst/>
          </a:prstGeom>
          <a:noFill/>
          <a:ln w="38100" cap="flat" cmpd="sng">
            <a:solidFill>
              <a:schemeClr val="dk2"/>
            </a:solidFill>
            <a:prstDash val="solid"/>
            <a:round/>
            <a:headEnd type="none" w="med" len="med"/>
            <a:tailEnd type="none" w="med" len="med"/>
          </a:ln>
        </p:spPr>
      </p:cxnSp>
      <p:pic>
        <p:nvPicPr>
          <p:cNvPr id="2052" name="Picture 4" descr="矛盾のイラスト">
            <a:extLst>
              <a:ext uri="{FF2B5EF4-FFF2-40B4-BE49-F238E27FC236}">
                <a16:creationId xmlns:a16="http://schemas.microsoft.com/office/drawing/2014/main" id="{63F28BD8-BD8B-0B46-BC48-8FAE4FB3AD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8291" y="653851"/>
            <a:ext cx="2104780" cy="1875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96034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直線矢印コネクタ 26"/>
          <p:cNvCxnSpPr>
            <a:cxnSpLocks/>
          </p:cNvCxnSpPr>
          <p:nvPr/>
        </p:nvCxnSpPr>
        <p:spPr>
          <a:xfrm flipH="1">
            <a:off x="1894470" y="2364915"/>
            <a:ext cx="4555727" cy="633783"/>
          </a:xfrm>
          <a:prstGeom prst="straightConnector1">
            <a:avLst/>
          </a:prstGeom>
          <a:ln w="4762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 name="タイトル 1"/>
          <p:cNvSpPr>
            <a:spLocks noGrp="1"/>
          </p:cNvSpPr>
          <p:nvPr>
            <p:ph type="title"/>
          </p:nvPr>
        </p:nvSpPr>
        <p:spPr>
          <a:xfrm>
            <a:off x="210398" y="-191980"/>
            <a:ext cx="7886700" cy="1325563"/>
          </a:xfrm>
        </p:spPr>
        <p:txBody>
          <a:bodyPr>
            <a:normAutofit/>
          </a:bodyPr>
          <a:lstStyle/>
          <a:p>
            <a:pPr defTabSz="457200"/>
            <a:r>
              <a:rPr lang="en-US" altLang="ja-JP" sz="2800" b="1" dirty="0">
                <a:latin typeface="+mn-lt"/>
                <a:ea typeface="+mn-ea"/>
                <a:cs typeface="+mn-cs"/>
              </a:rPr>
              <a:t>AI</a:t>
            </a:r>
            <a:r>
              <a:rPr lang="ja-JP" altLang="en-US" sz="2800" b="1">
                <a:latin typeface="+mn-lt"/>
                <a:ea typeface="+mn-ea"/>
                <a:cs typeface="+mn-cs"/>
              </a:rPr>
              <a:t>の安全性は、</a:t>
            </a:r>
            <a:r>
              <a:rPr lang="en-US" altLang="ja-JP" sz="2800" b="1" dirty="0">
                <a:latin typeface="+mn-lt"/>
                <a:ea typeface="+mn-ea"/>
                <a:cs typeface="+mn-cs"/>
              </a:rPr>
              <a:t>AI</a:t>
            </a:r>
            <a:r>
              <a:rPr lang="ja-JP" altLang="en-US" sz="2800" b="1">
                <a:latin typeface="+mn-lt"/>
                <a:ea typeface="+mn-ea"/>
                <a:cs typeface="+mn-cs"/>
              </a:rPr>
              <a:t>同士の攻防によって実現</a:t>
            </a:r>
            <a:endParaRPr lang="ja-JP" altLang="en-US" sz="2800" b="1" dirty="0">
              <a:latin typeface="+mn-lt"/>
              <a:ea typeface="+mn-ea"/>
              <a:cs typeface="+mn-cs"/>
            </a:endParaRPr>
          </a:p>
        </p:txBody>
      </p:sp>
      <p:pic>
        <p:nvPicPr>
          <p:cNvPr id="4" name="図 3"/>
          <p:cNvPicPr>
            <a:picLocks noChangeAspect="1"/>
          </p:cNvPicPr>
          <p:nvPr/>
        </p:nvPicPr>
        <p:blipFill>
          <a:blip r:embed="rId2"/>
          <a:stretch>
            <a:fillRect/>
          </a:stretch>
        </p:blipFill>
        <p:spPr>
          <a:xfrm>
            <a:off x="6982106" y="1752360"/>
            <a:ext cx="1067628" cy="965135"/>
          </a:xfrm>
          <a:prstGeom prst="rect">
            <a:avLst/>
          </a:prstGeom>
        </p:spPr>
      </p:pic>
      <p:sp>
        <p:nvSpPr>
          <p:cNvPr id="6" name="角丸四角形 5"/>
          <p:cNvSpPr/>
          <p:nvPr/>
        </p:nvSpPr>
        <p:spPr>
          <a:xfrm>
            <a:off x="2960914" y="1167537"/>
            <a:ext cx="6008737" cy="4146669"/>
          </a:xfrm>
          <a:prstGeom prst="round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pic>
        <p:nvPicPr>
          <p:cNvPr id="10" name="図 9"/>
          <p:cNvPicPr>
            <a:picLocks noChangeAspect="1"/>
          </p:cNvPicPr>
          <p:nvPr/>
        </p:nvPicPr>
        <p:blipFill>
          <a:blip r:embed="rId2"/>
          <a:stretch>
            <a:fillRect/>
          </a:stretch>
        </p:blipFill>
        <p:spPr>
          <a:xfrm>
            <a:off x="702825" y="2350610"/>
            <a:ext cx="1067628" cy="965135"/>
          </a:xfrm>
          <a:prstGeom prst="rect">
            <a:avLst/>
          </a:prstGeom>
        </p:spPr>
      </p:pic>
      <p:sp>
        <p:nvSpPr>
          <p:cNvPr id="11" name="テキスト ボックス 10"/>
          <p:cNvSpPr txBox="1"/>
          <p:nvPr/>
        </p:nvSpPr>
        <p:spPr>
          <a:xfrm>
            <a:off x="229801" y="1782585"/>
            <a:ext cx="2138112" cy="523220"/>
          </a:xfrm>
          <a:prstGeom prst="rect">
            <a:avLst/>
          </a:prstGeom>
          <a:noFill/>
        </p:spPr>
        <p:txBody>
          <a:bodyPr wrap="square" rtlCol="0">
            <a:spAutoFit/>
          </a:bodyPr>
          <a:lstStyle/>
          <a:p>
            <a:pPr algn="ctr"/>
            <a:r>
              <a:rPr kumimoji="1" lang="ja-JP" altLang="en-US" sz="2800"/>
              <a:t>攻撃</a:t>
            </a:r>
            <a:r>
              <a:rPr kumimoji="1" lang="en-US" altLang="ja-JP" sz="2800" dirty="0"/>
              <a:t> AI</a:t>
            </a:r>
            <a:endParaRPr kumimoji="1" lang="ja-JP" altLang="en-US" sz="2800" dirty="0"/>
          </a:p>
        </p:txBody>
      </p:sp>
      <p:sp>
        <p:nvSpPr>
          <p:cNvPr id="12" name="角丸四角形 11"/>
          <p:cNvSpPr/>
          <p:nvPr/>
        </p:nvSpPr>
        <p:spPr>
          <a:xfrm>
            <a:off x="271683" y="1478570"/>
            <a:ext cx="2111505" cy="3589358"/>
          </a:xfrm>
          <a:prstGeom prst="round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5" name="直線矢印コネクタ 14"/>
          <p:cNvCxnSpPr>
            <a:cxnSpLocks/>
          </p:cNvCxnSpPr>
          <p:nvPr/>
        </p:nvCxnSpPr>
        <p:spPr>
          <a:xfrm flipV="1">
            <a:off x="1867171" y="2169300"/>
            <a:ext cx="4726642" cy="635204"/>
          </a:xfrm>
          <a:prstGeom prst="straightConnector1">
            <a:avLst/>
          </a:prstGeom>
          <a:ln w="4762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pic>
        <p:nvPicPr>
          <p:cNvPr id="26" name="図 25"/>
          <p:cNvPicPr>
            <a:picLocks noChangeAspect="1"/>
          </p:cNvPicPr>
          <p:nvPr/>
        </p:nvPicPr>
        <p:blipFill>
          <a:blip r:embed="rId2"/>
          <a:stretch>
            <a:fillRect/>
          </a:stretch>
        </p:blipFill>
        <p:spPr>
          <a:xfrm>
            <a:off x="3994018" y="2094803"/>
            <a:ext cx="1100812" cy="995133"/>
          </a:xfrm>
          <a:prstGeom prst="rect">
            <a:avLst/>
          </a:prstGeom>
        </p:spPr>
      </p:pic>
      <p:sp>
        <p:nvSpPr>
          <p:cNvPr id="28" name="テキスト ボックス 27"/>
          <p:cNvSpPr txBox="1"/>
          <p:nvPr/>
        </p:nvSpPr>
        <p:spPr>
          <a:xfrm>
            <a:off x="3366757" y="1537680"/>
            <a:ext cx="2374463" cy="523220"/>
          </a:xfrm>
          <a:prstGeom prst="rect">
            <a:avLst/>
          </a:prstGeom>
          <a:noFill/>
        </p:spPr>
        <p:txBody>
          <a:bodyPr wrap="square" rtlCol="0">
            <a:spAutoFit/>
          </a:bodyPr>
          <a:lstStyle/>
          <a:p>
            <a:pPr algn="ctr"/>
            <a:endParaRPr kumimoji="1" lang="ja-JP" altLang="en-US" sz="2800" dirty="0"/>
          </a:p>
        </p:txBody>
      </p:sp>
      <p:sp>
        <p:nvSpPr>
          <p:cNvPr id="33" name="角丸四角形 32"/>
          <p:cNvSpPr/>
          <p:nvPr/>
        </p:nvSpPr>
        <p:spPr>
          <a:xfrm>
            <a:off x="3508843" y="1478570"/>
            <a:ext cx="2111505" cy="3589358"/>
          </a:xfrm>
          <a:prstGeom prst="round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pic>
        <p:nvPicPr>
          <p:cNvPr id="2050" name="Picture 2" descr="¸¡æãåºããè­¦åå¡ã®ã¤ã©ã¹ã"/>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2628" y="3089936"/>
            <a:ext cx="1766244" cy="1929150"/>
          </a:xfrm>
          <a:prstGeom prst="rect">
            <a:avLst/>
          </a:prstGeom>
          <a:noFill/>
          <a:extLst>
            <a:ext uri="{909E8E84-426E-40dd-AFC4-6F175D3DCCD1}">
              <a14:hiddenFill xmlns="" xmlns:a14="http://schemas.microsoft.com/office/drawing/2010/main">
                <a:solidFill>
                  <a:srgbClr val="FFFFFF"/>
                </a:solidFill>
              </a14:hiddenFill>
            </a:ext>
          </a:extLst>
        </p:spPr>
      </p:pic>
      <p:pic>
        <p:nvPicPr>
          <p:cNvPr id="2052" name="Picture 4" descr="ªäººã®ã¤ã©ã¹ããé»ãã·ã«ã¨ããã"/>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483" y="3284181"/>
            <a:ext cx="1506312" cy="1787907"/>
          </a:xfrm>
          <a:prstGeom prst="rect">
            <a:avLst/>
          </a:prstGeom>
          <a:noFill/>
          <a:extLst>
            <a:ext uri="{909E8E84-426E-40dd-AFC4-6F175D3DCCD1}">
              <a14:hiddenFill xmlns="" xmlns:a14="http://schemas.microsoft.com/office/drawing/2010/main">
                <a:solidFill>
                  <a:srgbClr val="FFFFFF"/>
                </a:solidFill>
              </a14:hiddenFill>
            </a:ext>
          </a:extLst>
        </p:spPr>
      </p:pic>
      <p:pic>
        <p:nvPicPr>
          <p:cNvPr id="2054" name="Picture 6" descr="ã­ã°ã©ãã³ã°ãããäººã®ã¤ã©ã¹ãï¼å¥³æ§ï¼"/>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1467" y="3075658"/>
            <a:ext cx="1970742" cy="1793375"/>
          </a:xfrm>
          <a:prstGeom prst="rect">
            <a:avLst/>
          </a:prstGeom>
          <a:noFill/>
          <a:extLst>
            <a:ext uri="{909E8E84-426E-40dd-AFC4-6F175D3DCCD1}">
              <a14:hiddenFill xmlns="" xmlns:a14="http://schemas.microsoft.com/office/drawing/2010/main">
                <a:solidFill>
                  <a:srgbClr val="FFFFFF"/>
                </a:solidFill>
              </a14:hiddenFill>
            </a:ext>
          </a:extLst>
        </p:spPr>
      </p:pic>
      <p:sp>
        <p:nvSpPr>
          <p:cNvPr id="20" name="テキスト ボックス 19">
            <a:extLst>
              <a:ext uri="{FF2B5EF4-FFF2-40B4-BE49-F238E27FC236}">
                <a16:creationId xmlns:a16="http://schemas.microsoft.com/office/drawing/2014/main" id="{439EE666-E54D-374D-AAFE-FF8F863F950F}"/>
              </a:ext>
            </a:extLst>
          </p:cNvPr>
          <p:cNvSpPr txBox="1"/>
          <p:nvPr/>
        </p:nvSpPr>
        <p:spPr>
          <a:xfrm>
            <a:off x="5776898" y="1199122"/>
            <a:ext cx="3074237" cy="461665"/>
          </a:xfrm>
          <a:prstGeom prst="rect">
            <a:avLst/>
          </a:prstGeom>
          <a:noFill/>
        </p:spPr>
        <p:txBody>
          <a:bodyPr wrap="square" rtlCol="0">
            <a:spAutoFit/>
          </a:bodyPr>
          <a:lstStyle/>
          <a:p>
            <a:pPr algn="ctr"/>
            <a:r>
              <a:rPr kumimoji="1" lang="ja-JP" altLang="en-US" sz="2400"/>
              <a:t>標的</a:t>
            </a:r>
            <a:r>
              <a:rPr kumimoji="1" lang="en-US" altLang="ja-JP" sz="2400" dirty="0"/>
              <a:t> AI</a:t>
            </a:r>
            <a:endParaRPr kumimoji="1" lang="ja-JP" altLang="en-US" sz="2400" dirty="0"/>
          </a:p>
        </p:txBody>
      </p:sp>
      <p:sp>
        <p:nvSpPr>
          <p:cNvPr id="21" name="テキスト ボックス 20">
            <a:extLst>
              <a:ext uri="{FF2B5EF4-FFF2-40B4-BE49-F238E27FC236}">
                <a16:creationId xmlns:a16="http://schemas.microsoft.com/office/drawing/2014/main" id="{E950DC96-D8D9-8942-9C47-DF4B55BD7735}"/>
              </a:ext>
            </a:extLst>
          </p:cNvPr>
          <p:cNvSpPr txBox="1"/>
          <p:nvPr/>
        </p:nvSpPr>
        <p:spPr>
          <a:xfrm>
            <a:off x="3435171" y="1493809"/>
            <a:ext cx="2138112" cy="523220"/>
          </a:xfrm>
          <a:prstGeom prst="rect">
            <a:avLst/>
          </a:prstGeom>
          <a:noFill/>
        </p:spPr>
        <p:txBody>
          <a:bodyPr wrap="square" rtlCol="0">
            <a:spAutoFit/>
          </a:bodyPr>
          <a:lstStyle/>
          <a:p>
            <a:pPr algn="ctr"/>
            <a:r>
              <a:rPr kumimoji="1" lang="ja-JP" altLang="en-US" sz="2800"/>
              <a:t>防御</a:t>
            </a:r>
            <a:r>
              <a:rPr kumimoji="1" lang="en-US" altLang="ja-JP" sz="2800" dirty="0"/>
              <a:t> AI</a:t>
            </a:r>
            <a:endParaRPr kumimoji="1" lang="ja-JP" altLang="en-US" sz="2800" dirty="0"/>
          </a:p>
        </p:txBody>
      </p:sp>
      <p:cxnSp>
        <p:nvCxnSpPr>
          <p:cNvPr id="19" name="Google Shape;80;p14">
            <a:extLst>
              <a:ext uri="{FF2B5EF4-FFF2-40B4-BE49-F238E27FC236}">
                <a16:creationId xmlns:a16="http://schemas.microsoft.com/office/drawing/2014/main" id="{2BE1DBF1-9CAC-1246-A59C-4D782C41C5C1}"/>
              </a:ext>
            </a:extLst>
          </p:cNvPr>
          <p:cNvCxnSpPr/>
          <p:nvPr/>
        </p:nvCxnSpPr>
        <p:spPr>
          <a:xfrm>
            <a:off x="0" y="847725"/>
            <a:ext cx="9163200" cy="0"/>
          </a:xfrm>
          <a:prstGeom prst="straightConnector1">
            <a:avLst/>
          </a:prstGeom>
          <a:noFill/>
          <a:ln w="38100" cap="flat" cmpd="sng">
            <a:solidFill>
              <a:schemeClr val="dk2"/>
            </a:solidFill>
            <a:prstDash val="solid"/>
            <a:round/>
            <a:headEnd type="none" w="med" len="med"/>
            <a:tailEnd type="none" w="med" len="med"/>
          </a:ln>
        </p:spPr>
      </p:cxnSp>
      <p:sp>
        <p:nvSpPr>
          <p:cNvPr id="3" name="テキスト ボックス 2">
            <a:extLst>
              <a:ext uri="{FF2B5EF4-FFF2-40B4-BE49-F238E27FC236}">
                <a16:creationId xmlns:a16="http://schemas.microsoft.com/office/drawing/2014/main" id="{1AD69573-6AA5-D342-A5E7-FADC68964C36}"/>
              </a:ext>
            </a:extLst>
          </p:cNvPr>
          <p:cNvSpPr txBox="1"/>
          <p:nvPr/>
        </p:nvSpPr>
        <p:spPr>
          <a:xfrm>
            <a:off x="107623" y="5770075"/>
            <a:ext cx="8994770" cy="1323439"/>
          </a:xfrm>
          <a:prstGeom prst="rect">
            <a:avLst/>
          </a:prstGeom>
          <a:noFill/>
        </p:spPr>
        <p:txBody>
          <a:bodyPr wrap="none" rtlCol="0">
            <a:spAutoFit/>
          </a:bodyPr>
          <a:lstStyle/>
          <a:p>
            <a:pPr marL="342900" indent="-342900">
              <a:buFont typeface="Arial" panose="020B0604020202020204" pitchFamily="34" charset="0"/>
              <a:buChar char="•"/>
            </a:pPr>
            <a:r>
              <a:rPr kumimoji="1" lang="ja-JP" altLang="en-US" sz="2000"/>
              <a:t>通信の安全性は攻撃と防御の戦いを絶え間なく継続することによって実現</a:t>
            </a:r>
            <a:endParaRPr kumimoji="1" lang="en-US" altLang="ja-JP" sz="2000" dirty="0"/>
          </a:p>
          <a:p>
            <a:pPr marL="342900" indent="-342900">
              <a:buFont typeface="Arial" panose="020B0604020202020204" pitchFamily="34" charset="0"/>
              <a:buChar char="•"/>
            </a:pPr>
            <a:r>
              <a:rPr kumimoji="1" lang="en-US" altLang="ja-JP" sz="2000" dirty="0"/>
              <a:t>AI</a:t>
            </a:r>
            <a:r>
              <a:rPr kumimoji="1" lang="ja-JP" altLang="en-US" sz="2000"/>
              <a:t>の安全性も、「これで万全」という状態はない</a:t>
            </a:r>
            <a:endParaRPr kumimoji="1" lang="en-US" altLang="ja-JP" sz="2000" dirty="0"/>
          </a:p>
          <a:p>
            <a:pPr marL="342900" indent="-342900">
              <a:buFont typeface="Arial" panose="020B0604020202020204" pitchFamily="34" charset="0"/>
              <a:buChar char="•"/>
            </a:pPr>
            <a:r>
              <a:rPr kumimoji="1" lang="en-US" altLang="ja-JP" sz="2000" dirty="0">
                <a:solidFill>
                  <a:srgbClr val="FF0000"/>
                </a:solidFill>
              </a:rPr>
              <a:t>AI</a:t>
            </a:r>
            <a:r>
              <a:rPr kumimoji="1" lang="ja-JP" altLang="en-US" sz="2000">
                <a:solidFill>
                  <a:srgbClr val="FF0000"/>
                </a:solidFill>
              </a:rPr>
              <a:t>セキュリティも「攻撃と防御の絶え間ない戦い」が重要</a:t>
            </a:r>
            <a:endParaRPr kumimoji="1" lang="en-US" altLang="ja-JP" sz="2000" dirty="0">
              <a:solidFill>
                <a:srgbClr val="FF0000"/>
              </a:solidFill>
            </a:endParaRPr>
          </a:p>
          <a:p>
            <a:endParaRPr kumimoji="1" lang="ja-JP" altLang="en-US" sz="2000"/>
          </a:p>
        </p:txBody>
      </p:sp>
    </p:spTree>
    <p:extLst>
      <p:ext uri="{BB962C8B-B14F-4D97-AF65-F5344CB8AC3E}">
        <p14:creationId xmlns:p14="http://schemas.microsoft.com/office/powerpoint/2010/main" val="27139128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DFAFB98-2D2D-714D-B270-462C2F23BABC}"/>
              </a:ext>
            </a:extLst>
          </p:cNvPr>
          <p:cNvSpPr>
            <a:spLocks noGrp="1"/>
          </p:cNvSpPr>
          <p:nvPr>
            <p:ph type="title"/>
          </p:nvPr>
        </p:nvSpPr>
        <p:spPr>
          <a:xfrm>
            <a:off x="628650" y="341521"/>
            <a:ext cx="7886700" cy="338533"/>
          </a:xfrm>
        </p:spPr>
        <p:txBody>
          <a:bodyPr>
            <a:noAutofit/>
          </a:bodyPr>
          <a:lstStyle/>
          <a:p>
            <a:r>
              <a:rPr lang="en-US" altLang="ja-JP" sz="2400" b="1" dirty="0">
                <a:latin typeface="+mn-lt"/>
                <a:ea typeface="+mn-ea"/>
                <a:cs typeface="+mn-cs"/>
              </a:rPr>
              <a:t>AI</a:t>
            </a:r>
            <a:r>
              <a:rPr lang="ja-JP" altLang="en-US" sz="2400" b="1">
                <a:latin typeface="+mn-lt"/>
                <a:ea typeface="+mn-ea"/>
                <a:cs typeface="+mn-cs"/>
              </a:rPr>
              <a:t>による判断・意思決定が信頼される条件</a:t>
            </a:r>
          </a:p>
        </p:txBody>
      </p:sp>
      <p:sp>
        <p:nvSpPr>
          <p:cNvPr id="3" name="コンテンツ プレースホルダー 2">
            <a:extLst>
              <a:ext uri="{FF2B5EF4-FFF2-40B4-BE49-F238E27FC236}">
                <a16:creationId xmlns:a16="http://schemas.microsoft.com/office/drawing/2014/main" id="{C487B009-ED2B-6944-9C0E-541274E50B36}"/>
              </a:ext>
            </a:extLst>
          </p:cNvPr>
          <p:cNvSpPr>
            <a:spLocks noGrp="1"/>
          </p:cNvSpPr>
          <p:nvPr>
            <p:ph idx="1"/>
          </p:nvPr>
        </p:nvSpPr>
        <p:spPr/>
        <p:txBody>
          <a:bodyPr>
            <a:normAutofit/>
          </a:bodyPr>
          <a:lstStyle/>
          <a:p>
            <a:r>
              <a:rPr lang="ja-JP" altLang="en-US"/>
              <a:t>エキスパートレベルの品質</a:t>
            </a:r>
            <a:endParaRPr lang="en-US" altLang="ja-JP" dirty="0"/>
          </a:p>
          <a:p>
            <a:r>
              <a:rPr lang="ja-JP" altLang="en-US"/>
              <a:t>法令遵守</a:t>
            </a:r>
            <a:endParaRPr lang="en-US" altLang="ja-JP" dirty="0"/>
          </a:p>
          <a:p>
            <a:r>
              <a:rPr lang="ja-JP" altLang="en-US"/>
              <a:t>環境変化・攻撃に対する安定性</a:t>
            </a:r>
            <a:endParaRPr lang="en-US" altLang="ja-JP" dirty="0"/>
          </a:p>
          <a:p>
            <a:r>
              <a:rPr lang="ja-JP" altLang="en-US"/>
              <a:t>人権の尊重</a:t>
            </a:r>
            <a:endParaRPr lang="en-US" altLang="ja-JP" dirty="0"/>
          </a:p>
          <a:p>
            <a:pPr lvl="1"/>
            <a:r>
              <a:rPr kumimoji="1" lang="ja-JP" altLang="en-US"/>
              <a:t>自己決定権の尊重</a:t>
            </a:r>
            <a:endParaRPr kumimoji="1" lang="en-US" altLang="ja-JP" dirty="0"/>
          </a:p>
          <a:p>
            <a:pPr lvl="1"/>
            <a:r>
              <a:rPr lang="ja-JP" altLang="en-US"/>
              <a:t>プライバシー保護</a:t>
            </a:r>
            <a:endParaRPr kumimoji="1" lang="en-US" altLang="ja-JP" dirty="0"/>
          </a:p>
          <a:p>
            <a:pPr lvl="1"/>
            <a:r>
              <a:rPr lang="ja-JP" altLang="en-US"/>
              <a:t>公平性への配慮</a:t>
            </a:r>
            <a:endParaRPr lang="en-US" altLang="ja-JP" dirty="0"/>
          </a:p>
          <a:p>
            <a:r>
              <a:rPr lang="ja-JP" altLang="en-US"/>
              <a:t>判断根拠の説明可能性</a:t>
            </a:r>
            <a:endParaRPr lang="en-US" altLang="ja-JP" dirty="0"/>
          </a:p>
          <a:p>
            <a:r>
              <a:rPr lang="ja-JP" altLang="en-US"/>
              <a:t>判断過程の追跡可能性</a:t>
            </a:r>
            <a:endParaRPr lang="en-US" altLang="ja-JP" dirty="0"/>
          </a:p>
          <a:p>
            <a:endParaRPr kumimoji="1" lang="ja-JP" altLang="en-US"/>
          </a:p>
        </p:txBody>
      </p:sp>
      <p:sp>
        <p:nvSpPr>
          <p:cNvPr id="4" name="右中かっこ 3">
            <a:extLst>
              <a:ext uri="{FF2B5EF4-FFF2-40B4-BE49-F238E27FC236}">
                <a16:creationId xmlns:a16="http://schemas.microsoft.com/office/drawing/2014/main" id="{336622B5-710B-5D47-9494-95A67222BFD0}"/>
              </a:ext>
            </a:extLst>
          </p:cNvPr>
          <p:cNvSpPr/>
          <p:nvPr/>
        </p:nvSpPr>
        <p:spPr>
          <a:xfrm>
            <a:off x="6210072" y="2979868"/>
            <a:ext cx="586409" cy="1901118"/>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1FEF9EE8-BAD0-F64E-8F6C-ECEBE2116026}"/>
              </a:ext>
            </a:extLst>
          </p:cNvPr>
          <p:cNvSpPr txBox="1"/>
          <p:nvPr/>
        </p:nvSpPr>
        <p:spPr>
          <a:xfrm>
            <a:off x="6988186" y="3618441"/>
            <a:ext cx="800219" cy="461665"/>
          </a:xfrm>
          <a:prstGeom prst="rect">
            <a:avLst/>
          </a:prstGeom>
          <a:noFill/>
        </p:spPr>
        <p:txBody>
          <a:bodyPr wrap="none" rtlCol="0">
            <a:spAutoFit/>
          </a:bodyPr>
          <a:lstStyle/>
          <a:p>
            <a:r>
              <a:rPr kumimoji="1" lang="ja-JP" altLang="en-US" sz="2400"/>
              <a:t>制約</a:t>
            </a:r>
          </a:p>
        </p:txBody>
      </p:sp>
      <p:sp>
        <p:nvSpPr>
          <p:cNvPr id="6" name="右中かっこ 5">
            <a:extLst>
              <a:ext uri="{FF2B5EF4-FFF2-40B4-BE49-F238E27FC236}">
                <a16:creationId xmlns:a16="http://schemas.microsoft.com/office/drawing/2014/main" id="{77FC3C3C-7160-594D-B7E6-3A12A53EFA59}"/>
              </a:ext>
            </a:extLst>
          </p:cNvPr>
          <p:cNvSpPr/>
          <p:nvPr/>
        </p:nvSpPr>
        <p:spPr>
          <a:xfrm>
            <a:off x="6210072" y="5112769"/>
            <a:ext cx="516835" cy="920128"/>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3376769B-9F54-FD4F-A373-8BA599D9C52C}"/>
              </a:ext>
            </a:extLst>
          </p:cNvPr>
          <p:cNvSpPr txBox="1"/>
          <p:nvPr/>
        </p:nvSpPr>
        <p:spPr>
          <a:xfrm>
            <a:off x="6988186" y="5367815"/>
            <a:ext cx="1415772" cy="461665"/>
          </a:xfrm>
          <a:prstGeom prst="rect">
            <a:avLst/>
          </a:prstGeom>
          <a:noFill/>
        </p:spPr>
        <p:txBody>
          <a:bodyPr wrap="none" rtlCol="0">
            <a:spAutoFit/>
          </a:bodyPr>
          <a:lstStyle/>
          <a:p>
            <a:r>
              <a:rPr kumimoji="1" lang="ja-JP" altLang="en-US" sz="2400"/>
              <a:t>事後検証</a:t>
            </a:r>
          </a:p>
        </p:txBody>
      </p:sp>
      <p:sp>
        <p:nvSpPr>
          <p:cNvPr id="9" name="右中かっこ 8">
            <a:extLst>
              <a:ext uri="{FF2B5EF4-FFF2-40B4-BE49-F238E27FC236}">
                <a16:creationId xmlns:a16="http://schemas.microsoft.com/office/drawing/2014/main" id="{8714DB67-4EE3-2941-8ED6-198C61CBE9C2}"/>
              </a:ext>
            </a:extLst>
          </p:cNvPr>
          <p:cNvSpPr/>
          <p:nvPr/>
        </p:nvSpPr>
        <p:spPr>
          <a:xfrm>
            <a:off x="6204293" y="1967763"/>
            <a:ext cx="586409" cy="784270"/>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0CF7AF4D-1715-7B47-AF76-188CC8DE2FD9}"/>
              </a:ext>
            </a:extLst>
          </p:cNvPr>
          <p:cNvSpPr txBox="1"/>
          <p:nvPr/>
        </p:nvSpPr>
        <p:spPr>
          <a:xfrm>
            <a:off x="6988186" y="1921051"/>
            <a:ext cx="2898097" cy="461665"/>
          </a:xfrm>
          <a:prstGeom prst="rect">
            <a:avLst/>
          </a:prstGeom>
          <a:noFill/>
        </p:spPr>
        <p:txBody>
          <a:bodyPr wrap="square" rtlCol="0">
            <a:spAutoFit/>
          </a:bodyPr>
          <a:lstStyle/>
          <a:p>
            <a:r>
              <a:rPr kumimoji="1" lang="ja-JP" altLang="en-US" sz="2400"/>
              <a:t>必要条件</a:t>
            </a:r>
          </a:p>
        </p:txBody>
      </p:sp>
      <p:cxnSp>
        <p:nvCxnSpPr>
          <p:cNvPr id="12" name="Google Shape;80;p14">
            <a:extLst>
              <a:ext uri="{FF2B5EF4-FFF2-40B4-BE49-F238E27FC236}">
                <a16:creationId xmlns:a16="http://schemas.microsoft.com/office/drawing/2014/main" id="{ECA51EC6-3523-104A-A19D-1E1754CE69F6}"/>
              </a:ext>
            </a:extLst>
          </p:cNvPr>
          <p:cNvCxnSpPr/>
          <p:nvPr/>
        </p:nvCxnSpPr>
        <p:spPr>
          <a:xfrm>
            <a:off x="0" y="847725"/>
            <a:ext cx="9163200" cy="0"/>
          </a:xfrm>
          <a:prstGeom prst="straightConnector1">
            <a:avLst/>
          </a:prstGeom>
          <a:noFill/>
          <a:ln w="38100" cap="flat" cmpd="sng">
            <a:solidFill>
              <a:schemeClr val="dk2"/>
            </a:solidFill>
            <a:prstDash val="solid"/>
            <a:round/>
            <a:headEnd type="none" w="med" len="med"/>
            <a:tailEnd type="none" w="med" len="med"/>
          </a:ln>
        </p:spPr>
      </p:cxnSp>
      <p:sp>
        <p:nvSpPr>
          <p:cNvPr id="8" name="円/楕円 7">
            <a:extLst>
              <a:ext uri="{FF2B5EF4-FFF2-40B4-BE49-F238E27FC236}">
                <a16:creationId xmlns:a16="http://schemas.microsoft.com/office/drawing/2014/main" id="{9C42405D-78F6-3B43-6894-80AEA3C2AD90}"/>
              </a:ext>
            </a:extLst>
          </p:cNvPr>
          <p:cNvSpPr/>
          <p:nvPr/>
        </p:nvSpPr>
        <p:spPr>
          <a:xfrm>
            <a:off x="409582" y="4951402"/>
            <a:ext cx="5860823" cy="62143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519758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6370394C-E1B6-0B89-064A-256A9EE3CD35}"/>
              </a:ext>
            </a:extLst>
          </p:cNvPr>
          <p:cNvPicPr>
            <a:picLocks noChangeAspect="1"/>
          </p:cNvPicPr>
          <p:nvPr/>
        </p:nvPicPr>
        <p:blipFill>
          <a:blip r:embed="rId2"/>
          <a:stretch>
            <a:fillRect/>
          </a:stretch>
        </p:blipFill>
        <p:spPr>
          <a:xfrm>
            <a:off x="264259" y="4488767"/>
            <a:ext cx="7874000" cy="1257300"/>
          </a:xfrm>
          <a:prstGeom prst="rect">
            <a:avLst/>
          </a:prstGeom>
        </p:spPr>
      </p:pic>
      <p:sp>
        <p:nvSpPr>
          <p:cNvPr id="15" name="右中かっこ 14">
            <a:extLst>
              <a:ext uri="{FF2B5EF4-FFF2-40B4-BE49-F238E27FC236}">
                <a16:creationId xmlns:a16="http://schemas.microsoft.com/office/drawing/2014/main" id="{5573F582-B270-982E-411B-5C4DA49DEFA4}"/>
              </a:ext>
            </a:extLst>
          </p:cNvPr>
          <p:cNvSpPr/>
          <p:nvPr/>
        </p:nvSpPr>
        <p:spPr>
          <a:xfrm rot="5400000">
            <a:off x="4970685" y="4679386"/>
            <a:ext cx="326992" cy="1299745"/>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CC62B3C3-EF6F-985F-2742-087067984CEB}"/>
              </a:ext>
            </a:extLst>
          </p:cNvPr>
          <p:cNvSpPr>
            <a:spLocks noGrp="1"/>
          </p:cNvSpPr>
          <p:nvPr>
            <p:ph type="title"/>
          </p:nvPr>
        </p:nvSpPr>
        <p:spPr>
          <a:xfrm>
            <a:off x="75600" y="206726"/>
            <a:ext cx="7886700" cy="315911"/>
          </a:xfrm>
        </p:spPr>
        <p:txBody>
          <a:bodyPr>
            <a:noAutofit/>
          </a:bodyPr>
          <a:lstStyle/>
          <a:p>
            <a:r>
              <a:rPr kumimoji="1" lang="ja-JP" altLang="en-US" sz="2800"/>
              <a:t>「なぜ」を説明できる画像認識</a:t>
            </a:r>
          </a:p>
        </p:txBody>
      </p:sp>
      <p:sp>
        <p:nvSpPr>
          <p:cNvPr id="5" name="テキスト ボックス 4">
            <a:extLst>
              <a:ext uri="{FF2B5EF4-FFF2-40B4-BE49-F238E27FC236}">
                <a16:creationId xmlns:a16="http://schemas.microsoft.com/office/drawing/2014/main" id="{7A57324B-EF04-2298-6987-9EEB6D2FDDE6}"/>
              </a:ext>
            </a:extLst>
          </p:cNvPr>
          <p:cNvSpPr txBox="1"/>
          <p:nvPr/>
        </p:nvSpPr>
        <p:spPr>
          <a:xfrm>
            <a:off x="75600" y="6334780"/>
            <a:ext cx="8341200" cy="523220"/>
          </a:xfrm>
          <a:prstGeom prst="rect">
            <a:avLst/>
          </a:prstGeom>
          <a:noFill/>
        </p:spPr>
        <p:txBody>
          <a:bodyPr wrap="square">
            <a:spAutoFit/>
          </a:bodyPr>
          <a:lstStyle/>
          <a:p>
            <a:r>
              <a:rPr lang="en" altLang="ja-JP" sz="1400" dirty="0"/>
              <a:t>Unsupervised Causal Binary Concepts Discovery with VAE for Black-box Model Explanation, </a:t>
            </a:r>
            <a:r>
              <a:rPr lang="en" altLang="ja-JP" sz="1400" dirty="0" err="1"/>
              <a:t>Thien</a:t>
            </a:r>
            <a:r>
              <a:rPr lang="en" altLang="ja-JP" sz="1400" dirty="0"/>
              <a:t> Q Tran, Kazuto Fukuchi, </a:t>
            </a:r>
            <a:r>
              <a:rPr lang="en" altLang="ja-JP" sz="1400" dirty="0" err="1"/>
              <a:t>Youhei</a:t>
            </a:r>
            <a:r>
              <a:rPr lang="en" altLang="ja-JP" sz="1400" dirty="0"/>
              <a:t> Akimoto, Jun Sakuma, AAAI2022.</a:t>
            </a:r>
            <a:endParaRPr lang="en" altLang="ja-JP" sz="1400" dirty="0">
              <a:effectLst/>
              <a:latin typeface="CMR10"/>
            </a:endParaRPr>
          </a:p>
        </p:txBody>
      </p:sp>
      <p:sp>
        <p:nvSpPr>
          <p:cNvPr id="6" name="コンテンツ プレースホルダー 2">
            <a:extLst>
              <a:ext uri="{FF2B5EF4-FFF2-40B4-BE49-F238E27FC236}">
                <a16:creationId xmlns:a16="http://schemas.microsoft.com/office/drawing/2014/main" id="{BA876356-30AC-5691-A5B5-739A0C323FF4}"/>
              </a:ext>
            </a:extLst>
          </p:cNvPr>
          <p:cNvSpPr>
            <a:spLocks noGrp="1"/>
          </p:cNvSpPr>
          <p:nvPr>
            <p:ph idx="1"/>
          </p:nvPr>
        </p:nvSpPr>
        <p:spPr>
          <a:xfrm>
            <a:off x="383850" y="3062543"/>
            <a:ext cx="8760150" cy="7332298"/>
          </a:xfrm>
        </p:spPr>
        <p:txBody>
          <a:bodyPr>
            <a:normAutofit/>
          </a:bodyPr>
          <a:lstStyle/>
          <a:p>
            <a:r>
              <a:rPr lang="ja-JP" altLang="en-US" sz="1800"/>
              <a:t>コンセプトによる反事実仮想</a:t>
            </a:r>
            <a:endParaRPr lang="en-US" altLang="ja-JP" sz="1800" dirty="0"/>
          </a:p>
          <a:p>
            <a:pPr lvl="1"/>
            <a:r>
              <a:rPr lang="ja-JP" altLang="en-US" sz="1800"/>
              <a:t>「クラス</a:t>
            </a:r>
            <a:r>
              <a:rPr lang="en-US" altLang="ja-JP" sz="1800" dirty="0"/>
              <a:t>A</a:t>
            </a:r>
            <a:r>
              <a:rPr lang="ja-JP" altLang="en-US" sz="1800"/>
              <a:t>の画像にコンセプト</a:t>
            </a:r>
            <a:r>
              <a:rPr lang="en-US" altLang="ja-JP" sz="1800" dirty="0"/>
              <a:t>X</a:t>
            </a:r>
            <a:r>
              <a:rPr lang="ja-JP" altLang="en-US" sz="1800"/>
              <a:t>が有れば（無ければ）、クラス</a:t>
            </a:r>
            <a:r>
              <a:rPr lang="en-US" altLang="ja-JP" sz="1800" dirty="0"/>
              <a:t>A</a:t>
            </a:r>
            <a:r>
              <a:rPr lang="ja-JP" altLang="en-US" sz="1800"/>
              <a:t>とは識別されない」</a:t>
            </a:r>
            <a:endParaRPr lang="en-US" altLang="ja-JP" sz="1800" dirty="0"/>
          </a:p>
          <a:p>
            <a:pPr lvl="1"/>
            <a:r>
              <a:rPr lang="ja-JP" altLang="en-US" sz="1800"/>
              <a:t>そのようなバイナリーコンセプト</a:t>
            </a:r>
            <a:r>
              <a:rPr lang="en-US" altLang="ja-JP" sz="1800" dirty="0"/>
              <a:t>X</a:t>
            </a:r>
            <a:r>
              <a:rPr lang="ja-JP" altLang="en-US" sz="1800"/>
              <a:t>を探索し、説明として活用する</a:t>
            </a:r>
            <a:endParaRPr lang="en-US" altLang="ja-JP" sz="1800" dirty="0"/>
          </a:p>
          <a:p>
            <a:endParaRPr lang="en-US" altLang="ja-JP" sz="1600" dirty="0"/>
          </a:p>
          <a:p>
            <a:pPr lvl="1"/>
            <a:endParaRPr kumimoji="1" lang="en-US" altLang="ja-JP" sz="1400" dirty="0"/>
          </a:p>
          <a:p>
            <a:pPr lvl="1"/>
            <a:endParaRPr kumimoji="1" lang="ja-JP" altLang="en-US" sz="1400"/>
          </a:p>
        </p:txBody>
      </p:sp>
      <p:grpSp>
        <p:nvGrpSpPr>
          <p:cNvPr id="7" name="Google Shape;115;p17">
            <a:extLst>
              <a:ext uri="{FF2B5EF4-FFF2-40B4-BE49-F238E27FC236}">
                <a16:creationId xmlns:a16="http://schemas.microsoft.com/office/drawing/2014/main" id="{F19A8782-1C1B-2FED-6E02-C1B0319B01DA}"/>
              </a:ext>
            </a:extLst>
          </p:cNvPr>
          <p:cNvGrpSpPr/>
          <p:nvPr/>
        </p:nvGrpSpPr>
        <p:grpSpPr>
          <a:xfrm>
            <a:off x="729146" y="819368"/>
            <a:ext cx="3073085" cy="1806865"/>
            <a:chOff x="6285864" y="2294898"/>
            <a:chExt cx="2622890" cy="1415571"/>
          </a:xfrm>
        </p:grpSpPr>
        <p:pic>
          <p:nvPicPr>
            <p:cNvPr id="8" name="Google Shape;116;p17">
              <a:extLst>
                <a:ext uri="{FF2B5EF4-FFF2-40B4-BE49-F238E27FC236}">
                  <a16:creationId xmlns:a16="http://schemas.microsoft.com/office/drawing/2014/main" id="{9769CD39-268E-8D0F-BD81-977D226B1892}"/>
                </a:ext>
              </a:extLst>
            </p:cNvPr>
            <p:cNvPicPr preferRelativeResize="0"/>
            <p:nvPr/>
          </p:nvPicPr>
          <p:blipFill rotWithShape="1">
            <a:blip r:embed="rId3">
              <a:alphaModFix/>
            </a:blip>
            <a:srcRect l="47967" t="6868" r="17519" b="6730"/>
            <a:stretch/>
          </p:blipFill>
          <p:spPr>
            <a:xfrm>
              <a:off x="7171613" y="2399106"/>
              <a:ext cx="1737140" cy="1311362"/>
            </a:xfrm>
            <a:prstGeom prst="rect">
              <a:avLst/>
            </a:prstGeom>
            <a:noFill/>
            <a:ln>
              <a:noFill/>
            </a:ln>
          </p:spPr>
        </p:pic>
        <p:pic>
          <p:nvPicPr>
            <p:cNvPr id="9" name="Google Shape;117;p17">
              <a:extLst>
                <a:ext uri="{FF2B5EF4-FFF2-40B4-BE49-F238E27FC236}">
                  <a16:creationId xmlns:a16="http://schemas.microsoft.com/office/drawing/2014/main" id="{011405E2-B56F-1B66-F547-A92AB301B231}"/>
                </a:ext>
              </a:extLst>
            </p:cNvPr>
            <p:cNvPicPr preferRelativeResize="0"/>
            <p:nvPr/>
          </p:nvPicPr>
          <p:blipFill rotWithShape="1">
            <a:blip r:embed="rId3">
              <a:alphaModFix/>
            </a:blip>
            <a:srcRect l="25835" r="64341" b="6733"/>
            <a:stretch/>
          </p:blipFill>
          <p:spPr>
            <a:xfrm>
              <a:off x="6742154" y="2294898"/>
              <a:ext cx="494383" cy="1415571"/>
            </a:xfrm>
            <a:prstGeom prst="rect">
              <a:avLst/>
            </a:prstGeom>
            <a:noFill/>
            <a:ln>
              <a:noFill/>
            </a:ln>
          </p:spPr>
        </p:pic>
        <p:pic>
          <p:nvPicPr>
            <p:cNvPr id="10" name="Google Shape;118;p17">
              <a:extLst>
                <a:ext uri="{FF2B5EF4-FFF2-40B4-BE49-F238E27FC236}">
                  <a16:creationId xmlns:a16="http://schemas.microsoft.com/office/drawing/2014/main" id="{161A639F-4D50-5AD5-A8A8-C1E0B7EF36F9}"/>
                </a:ext>
              </a:extLst>
            </p:cNvPr>
            <p:cNvPicPr preferRelativeResize="0"/>
            <p:nvPr/>
          </p:nvPicPr>
          <p:blipFill rotWithShape="1">
            <a:blip r:embed="rId3">
              <a:alphaModFix/>
            </a:blip>
            <a:srcRect r="90934" b="6733"/>
            <a:stretch/>
          </p:blipFill>
          <p:spPr>
            <a:xfrm>
              <a:off x="6285864" y="2294898"/>
              <a:ext cx="456290" cy="1415571"/>
            </a:xfrm>
            <a:prstGeom prst="rect">
              <a:avLst/>
            </a:prstGeom>
            <a:noFill/>
            <a:ln>
              <a:noFill/>
            </a:ln>
          </p:spPr>
        </p:pic>
      </p:grpSp>
      <p:sp>
        <p:nvSpPr>
          <p:cNvPr id="11" name="Google Shape;119;p17">
            <a:extLst>
              <a:ext uri="{FF2B5EF4-FFF2-40B4-BE49-F238E27FC236}">
                <a16:creationId xmlns:a16="http://schemas.microsoft.com/office/drawing/2014/main" id="{A0FE6C93-36D0-2E33-9C81-81B91FFFA8B9}"/>
              </a:ext>
            </a:extLst>
          </p:cNvPr>
          <p:cNvSpPr txBox="1"/>
          <p:nvPr/>
        </p:nvSpPr>
        <p:spPr>
          <a:xfrm>
            <a:off x="4390200" y="801314"/>
            <a:ext cx="4753800" cy="2579953"/>
          </a:xfrm>
          <a:prstGeom prst="rect">
            <a:avLst/>
          </a:prstGeom>
          <a:noFill/>
          <a:ln>
            <a:noFill/>
          </a:ln>
        </p:spPr>
        <p:txBody>
          <a:bodyPr spcFirstLastPara="1" wrap="square" lIns="0" tIns="91425" rIns="91425" bIns="91425" anchor="t" anchorCtr="0">
            <a:noAutofit/>
          </a:bodyPr>
          <a:lstStyle/>
          <a:p>
            <a:pPr defTabSz="914400">
              <a:lnSpc>
                <a:spcPct val="90000"/>
              </a:lnSpc>
              <a:spcBef>
                <a:spcPts val="1000"/>
              </a:spcBef>
              <a:buClr>
                <a:srgbClr val="000000"/>
              </a:buClr>
              <a:buSzPts val="1800"/>
            </a:pPr>
            <a:r>
              <a:rPr kumimoji="1" lang="en-US" altLang="ja" sz="1600" dirty="0">
                <a:sym typeface="Source Sans Pro"/>
              </a:rPr>
              <a:t>”E”</a:t>
            </a:r>
            <a:r>
              <a:rPr kumimoji="1" lang="ja" altLang="en-US" sz="1600" dirty="0">
                <a:sym typeface="Source Sans Pro"/>
              </a:rPr>
              <a:t>は</a:t>
            </a:r>
            <a:endParaRPr kumimoji="1" lang="en-US" altLang="ja" sz="1600" dirty="0">
              <a:sym typeface="Source Sans Pro"/>
            </a:endParaRPr>
          </a:p>
          <a:p>
            <a:pPr marL="228600" lvl="1" indent="-228600" defTabSz="914400">
              <a:lnSpc>
                <a:spcPct val="90000"/>
              </a:lnSpc>
              <a:spcBef>
                <a:spcPts val="1000"/>
              </a:spcBef>
              <a:buClr>
                <a:srgbClr val="000000"/>
              </a:buClr>
              <a:buSzPts val="1800"/>
              <a:buFont typeface="Arial" panose="020B0604020202020204" pitchFamily="34" charset="0"/>
              <a:buChar char="•"/>
            </a:pPr>
            <a:r>
              <a:rPr kumimoji="1" lang="ja" altLang="en-US" sz="1600" dirty="0">
                <a:solidFill>
                  <a:srgbClr val="00B050"/>
                </a:solidFill>
                <a:sym typeface="Source Sans Pro"/>
              </a:rPr>
              <a:t>下に線がある </a:t>
            </a:r>
            <a:r>
              <a:rPr kumimoji="1" lang="en-US" altLang="ja" sz="1600" dirty="0">
                <a:sym typeface="Source Sans Pro"/>
              </a:rPr>
              <a:t>(</a:t>
            </a:r>
            <a:r>
              <a:rPr kumimoji="1" lang="ja" altLang="en-US" sz="1600" dirty="0">
                <a:sym typeface="Source Sans Pro"/>
              </a:rPr>
              <a:t>もしなければ</a:t>
            </a:r>
            <a:r>
              <a:rPr kumimoji="1" lang="en-US" altLang="ja" sz="1600" dirty="0">
                <a:sym typeface="Source Sans Pro"/>
              </a:rPr>
              <a:t>F</a:t>
            </a:r>
            <a:r>
              <a:rPr kumimoji="1" lang="ja" altLang="en-US" sz="1600" dirty="0">
                <a:sym typeface="Source Sans Pro"/>
              </a:rPr>
              <a:t>になる</a:t>
            </a:r>
            <a:r>
              <a:rPr kumimoji="1" lang="en-US" altLang="ja" sz="1600" dirty="0">
                <a:sym typeface="Source Sans Pro"/>
              </a:rPr>
              <a:t>)</a:t>
            </a:r>
          </a:p>
          <a:p>
            <a:pPr marL="228600" lvl="1" indent="-228600" defTabSz="914400">
              <a:lnSpc>
                <a:spcPct val="90000"/>
              </a:lnSpc>
              <a:spcBef>
                <a:spcPts val="1000"/>
              </a:spcBef>
              <a:buClr>
                <a:srgbClr val="000000"/>
              </a:buClr>
              <a:buSzPts val="1800"/>
              <a:buFont typeface="Arial" panose="020B0604020202020204" pitchFamily="34" charset="0"/>
              <a:buChar char="•"/>
            </a:pPr>
            <a:r>
              <a:rPr kumimoji="1" lang="ja" altLang="en-US" sz="1600" dirty="0">
                <a:solidFill>
                  <a:srgbClr val="00B050"/>
                </a:solidFill>
                <a:sym typeface="Source Sans Pro"/>
              </a:rPr>
              <a:t>真ん中に線がある </a:t>
            </a:r>
            <a:r>
              <a:rPr kumimoji="1" lang="en-US" altLang="ja" sz="1600" dirty="0">
                <a:sym typeface="Source Sans Pro"/>
              </a:rPr>
              <a:t>(</a:t>
            </a:r>
            <a:r>
              <a:rPr kumimoji="1" lang="ja" altLang="en-US" sz="1600" dirty="0">
                <a:sym typeface="Source Sans Pro"/>
              </a:rPr>
              <a:t>もしなければ</a:t>
            </a:r>
            <a:r>
              <a:rPr kumimoji="1" lang="en-US" altLang="ja" sz="1600" dirty="0">
                <a:sym typeface="Source Sans Pro"/>
              </a:rPr>
              <a:t>C</a:t>
            </a:r>
            <a:r>
              <a:rPr kumimoji="1" lang="ja" altLang="en-US" sz="1600" dirty="0">
                <a:sym typeface="Source Sans Pro"/>
              </a:rPr>
              <a:t>になる</a:t>
            </a:r>
            <a:r>
              <a:rPr kumimoji="1" lang="en-US" altLang="ja" sz="1600" dirty="0">
                <a:sym typeface="Source Sans Pro"/>
              </a:rPr>
              <a:t>)</a:t>
            </a:r>
          </a:p>
          <a:p>
            <a:pPr marL="228600" lvl="1" indent="-228600" defTabSz="914400">
              <a:lnSpc>
                <a:spcPct val="90000"/>
              </a:lnSpc>
              <a:spcBef>
                <a:spcPts val="1000"/>
              </a:spcBef>
              <a:buClr>
                <a:srgbClr val="000000"/>
              </a:buClr>
              <a:buSzPts val="1800"/>
              <a:buFont typeface="Arial" panose="020B0604020202020204" pitchFamily="34" charset="0"/>
              <a:buChar char="•"/>
            </a:pPr>
            <a:r>
              <a:rPr kumimoji="1" lang="ja" altLang="en-US" sz="1600" dirty="0">
                <a:solidFill>
                  <a:srgbClr val="FF0000"/>
                </a:solidFill>
                <a:sym typeface="Source Sans Pro"/>
              </a:rPr>
              <a:t>右に線がない </a:t>
            </a:r>
            <a:r>
              <a:rPr kumimoji="1" lang="en-US" altLang="ja" sz="1600" dirty="0">
                <a:sym typeface="Source Sans Pro"/>
              </a:rPr>
              <a:t>(</a:t>
            </a:r>
            <a:r>
              <a:rPr kumimoji="1" lang="ja" altLang="en-US" sz="1600" dirty="0">
                <a:sym typeface="Source Sans Pro"/>
              </a:rPr>
              <a:t>もしあれば</a:t>
            </a:r>
            <a:r>
              <a:rPr kumimoji="1" lang="en-US" altLang="ja" sz="1600" dirty="0">
                <a:sym typeface="Source Sans Pro"/>
              </a:rPr>
              <a:t>B</a:t>
            </a:r>
            <a:r>
              <a:rPr kumimoji="1" lang="ja" altLang="en-US" sz="1600" dirty="0">
                <a:sym typeface="Source Sans Pro"/>
              </a:rPr>
              <a:t>になる</a:t>
            </a:r>
            <a:r>
              <a:rPr kumimoji="1" lang="en-US" altLang="ja" sz="1600" dirty="0">
                <a:sym typeface="Source Sans Pro"/>
              </a:rPr>
              <a:t>)</a:t>
            </a:r>
          </a:p>
          <a:p>
            <a:pPr marL="0" lvl="1" defTabSz="914400">
              <a:lnSpc>
                <a:spcPct val="90000"/>
              </a:lnSpc>
              <a:spcBef>
                <a:spcPts val="1000"/>
              </a:spcBef>
              <a:buClr>
                <a:srgbClr val="000000"/>
              </a:buClr>
              <a:buSzPts val="1800"/>
            </a:pPr>
            <a:r>
              <a:rPr kumimoji="1" lang="ja-JP" altLang="en-US" sz="1600">
                <a:sym typeface="Source Sans Pro"/>
              </a:rPr>
              <a:t>から、“</a:t>
            </a:r>
            <a:r>
              <a:rPr kumimoji="1" lang="en-US" altLang="ja-JP" sz="1600" dirty="0">
                <a:sym typeface="Source Sans Pro"/>
              </a:rPr>
              <a:t>E”</a:t>
            </a:r>
            <a:r>
              <a:rPr kumimoji="1" lang="ja-JP" altLang="en-US" sz="1600">
                <a:sym typeface="Source Sans Pro"/>
              </a:rPr>
              <a:t>である</a:t>
            </a:r>
            <a:r>
              <a:rPr kumimoji="1" lang="en-US" altLang="ja-JP" sz="1600" dirty="0">
                <a:sym typeface="Source Sans Pro"/>
              </a:rPr>
              <a:t> (</a:t>
            </a:r>
            <a:r>
              <a:rPr lang="ja-JP" altLang="en-US" sz="1600"/>
              <a:t>反事実仮想による説明</a:t>
            </a:r>
            <a:r>
              <a:rPr kumimoji="1" lang="en-US" altLang="ja-JP" sz="1600" dirty="0">
                <a:sym typeface="Source Sans Pro"/>
              </a:rPr>
              <a:t>)</a:t>
            </a:r>
            <a:endParaRPr kumimoji="1" lang="en-US" altLang="ja" sz="1600" dirty="0">
              <a:sym typeface="Source Sans Pro"/>
            </a:endParaRPr>
          </a:p>
          <a:p>
            <a:pPr marL="0" lvl="1" defTabSz="914400">
              <a:lnSpc>
                <a:spcPct val="90000"/>
              </a:lnSpc>
              <a:spcBef>
                <a:spcPts val="1000"/>
              </a:spcBef>
              <a:buClr>
                <a:srgbClr val="000000"/>
              </a:buClr>
              <a:buSzPts val="1800"/>
            </a:pPr>
            <a:endParaRPr kumimoji="1" sz="1600" dirty="0">
              <a:sym typeface="Source Sans Pro"/>
            </a:endParaRPr>
          </a:p>
        </p:txBody>
      </p:sp>
      <p:sp>
        <p:nvSpPr>
          <p:cNvPr id="14" name="右中かっこ 13">
            <a:extLst>
              <a:ext uri="{FF2B5EF4-FFF2-40B4-BE49-F238E27FC236}">
                <a16:creationId xmlns:a16="http://schemas.microsoft.com/office/drawing/2014/main" id="{E246D58F-D7B2-6487-0DEA-C85F9F00EEFC}"/>
              </a:ext>
            </a:extLst>
          </p:cNvPr>
          <p:cNvSpPr/>
          <p:nvPr/>
        </p:nvSpPr>
        <p:spPr>
          <a:xfrm rot="5400000">
            <a:off x="3438290" y="4679386"/>
            <a:ext cx="326992" cy="1299745"/>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6" name="右中かっこ 15">
            <a:extLst>
              <a:ext uri="{FF2B5EF4-FFF2-40B4-BE49-F238E27FC236}">
                <a16:creationId xmlns:a16="http://schemas.microsoft.com/office/drawing/2014/main" id="{5AF93AF1-E9EF-952D-264B-C964E6704F19}"/>
              </a:ext>
            </a:extLst>
          </p:cNvPr>
          <p:cNvSpPr/>
          <p:nvPr/>
        </p:nvSpPr>
        <p:spPr>
          <a:xfrm rot="5400000">
            <a:off x="6861135" y="4679386"/>
            <a:ext cx="326992" cy="1299745"/>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8212FEB4-495D-94B2-8894-394597FBFDAE}"/>
              </a:ext>
            </a:extLst>
          </p:cNvPr>
          <p:cNvSpPr txBox="1"/>
          <p:nvPr/>
        </p:nvSpPr>
        <p:spPr>
          <a:xfrm>
            <a:off x="2222812" y="5545346"/>
            <a:ext cx="1907510" cy="307777"/>
          </a:xfrm>
          <a:prstGeom prst="rect">
            <a:avLst/>
          </a:prstGeom>
          <a:noFill/>
        </p:spPr>
        <p:txBody>
          <a:bodyPr wrap="none" rtlCol="0">
            <a:spAutoFit/>
          </a:bodyPr>
          <a:lstStyle/>
          <a:p>
            <a:r>
              <a:rPr kumimoji="1" lang="ja-JP" altLang="en-US" sz="1400"/>
              <a:t>潜在変数を求める</a:t>
            </a:r>
            <a:r>
              <a:rPr kumimoji="1" lang="en-US" altLang="ja-JP" sz="1400" dirty="0"/>
              <a:t>VAE</a:t>
            </a:r>
            <a:endParaRPr kumimoji="1" lang="ja-JP" altLang="en-US" sz="1400"/>
          </a:p>
        </p:txBody>
      </p:sp>
      <p:sp>
        <p:nvSpPr>
          <p:cNvPr id="18" name="テキスト ボックス 17">
            <a:extLst>
              <a:ext uri="{FF2B5EF4-FFF2-40B4-BE49-F238E27FC236}">
                <a16:creationId xmlns:a16="http://schemas.microsoft.com/office/drawing/2014/main" id="{C134AFF6-495D-9F41-4F3B-453B488324E6}"/>
              </a:ext>
            </a:extLst>
          </p:cNvPr>
          <p:cNvSpPr txBox="1"/>
          <p:nvPr/>
        </p:nvSpPr>
        <p:spPr>
          <a:xfrm>
            <a:off x="4251659" y="5545346"/>
            <a:ext cx="1980029" cy="523220"/>
          </a:xfrm>
          <a:prstGeom prst="rect">
            <a:avLst/>
          </a:prstGeom>
          <a:noFill/>
        </p:spPr>
        <p:txBody>
          <a:bodyPr wrap="none" rtlCol="0">
            <a:spAutoFit/>
          </a:bodyPr>
          <a:lstStyle/>
          <a:p>
            <a:r>
              <a:rPr kumimoji="1" lang="ja-JP" altLang="en-US" sz="1400"/>
              <a:t>潜在変数を単純化する</a:t>
            </a:r>
            <a:endParaRPr kumimoji="1" lang="en-US" altLang="ja-JP" sz="1400" dirty="0"/>
          </a:p>
          <a:p>
            <a:r>
              <a:rPr kumimoji="1" lang="ja-JP" altLang="en-US" sz="1400"/>
              <a:t>正則化</a:t>
            </a:r>
          </a:p>
        </p:txBody>
      </p:sp>
      <p:sp>
        <p:nvSpPr>
          <p:cNvPr id="19" name="テキスト ボックス 18">
            <a:extLst>
              <a:ext uri="{FF2B5EF4-FFF2-40B4-BE49-F238E27FC236}">
                <a16:creationId xmlns:a16="http://schemas.microsoft.com/office/drawing/2014/main" id="{D63112F9-CD55-90C0-0C4B-5310F3B83712}"/>
              </a:ext>
            </a:extLst>
          </p:cNvPr>
          <p:cNvSpPr txBox="1"/>
          <p:nvPr/>
        </p:nvSpPr>
        <p:spPr>
          <a:xfrm>
            <a:off x="6374758" y="5545346"/>
            <a:ext cx="2698175" cy="523220"/>
          </a:xfrm>
          <a:prstGeom prst="rect">
            <a:avLst/>
          </a:prstGeom>
          <a:noFill/>
        </p:spPr>
        <p:txBody>
          <a:bodyPr wrap="none" rtlCol="0">
            <a:spAutoFit/>
          </a:bodyPr>
          <a:lstStyle/>
          <a:p>
            <a:r>
              <a:rPr kumimoji="1" lang="ja-JP" altLang="en-US" sz="1400"/>
              <a:t>潜在変数の変化と識別ラベルの</a:t>
            </a:r>
            <a:endParaRPr kumimoji="1" lang="en-US" altLang="ja-JP" sz="1400" dirty="0"/>
          </a:p>
          <a:p>
            <a:r>
              <a:rPr kumimoji="1" lang="ja-JP" altLang="en-US" sz="1400"/>
              <a:t>相互情報量を最大化</a:t>
            </a:r>
          </a:p>
        </p:txBody>
      </p:sp>
    </p:spTree>
    <p:extLst>
      <p:ext uri="{BB962C8B-B14F-4D97-AF65-F5344CB8AC3E}">
        <p14:creationId xmlns:p14="http://schemas.microsoft.com/office/powerpoint/2010/main" val="3570223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pic>
        <p:nvPicPr>
          <p:cNvPr id="313" name="Google Shape;313;p34"/>
          <p:cNvPicPr preferRelativeResize="0"/>
          <p:nvPr/>
        </p:nvPicPr>
        <p:blipFill rotWithShape="1">
          <a:blip r:embed="rId3">
            <a:alphaModFix/>
          </a:blip>
          <a:srcRect r="32596"/>
          <a:stretch/>
        </p:blipFill>
        <p:spPr>
          <a:xfrm>
            <a:off x="1097750" y="1151246"/>
            <a:ext cx="4653450" cy="4448400"/>
          </a:xfrm>
          <a:prstGeom prst="rect">
            <a:avLst/>
          </a:prstGeom>
          <a:noFill/>
          <a:ln>
            <a:noFill/>
          </a:ln>
        </p:spPr>
      </p:pic>
      <p:pic>
        <p:nvPicPr>
          <p:cNvPr id="314" name="Google Shape;314;p34"/>
          <p:cNvPicPr preferRelativeResize="0"/>
          <p:nvPr/>
        </p:nvPicPr>
        <p:blipFill rotWithShape="1">
          <a:blip r:embed="rId3">
            <a:alphaModFix/>
          </a:blip>
          <a:srcRect l="74935" r="725"/>
          <a:stretch/>
        </p:blipFill>
        <p:spPr>
          <a:xfrm>
            <a:off x="5915375" y="1159996"/>
            <a:ext cx="1680284" cy="4448400"/>
          </a:xfrm>
          <a:prstGeom prst="rect">
            <a:avLst/>
          </a:prstGeom>
          <a:noFill/>
          <a:ln>
            <a:noFill/>
          </a:ln>
        </p:spPr>
      </p:pic>
      <p:sp>
        <p:nvSpPr>
          <p:cNvPr id="315" name="Google Shape;315;p34"/>
          <p:cNvSpPr txBox="1">
            <a:spLocks noGrp="1"/>
          </p:cNvSpPr>
          <p:nvPr>
            <p:ph type="title" idx="4294967295"/>
          </p:nvPr>
        </p:nvSpPr>
        <p:spPr>
          <a:xfrm>
            <a:off x="311700" y="187792"/>
            <a:ext cx="8520600" cy="83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3200"/>
              <a:t>クラス間遷移を要因レベルで概観</a:t>
            </a:r>
            <a:endParaRPr sz="3200" dirty="0"/>
          </a:p>
        </p:txBody>
      </p:sp>
      <p:sp>
        <p:nvSpPr>
          <p:cNvPr id="316" name="Google Shape;316;p34"/>
          <p:cNvSpPr txBox="1"/>
          <p:nvPr/>
        </p:nvSpPr>
        <p:spPr>
          <a:xfrm>
            <a:off x="311700" y="951571"/>
            <a:ext cx="4768500" cy="70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2"/>
              </a:buClr>
              <a:buSzPts val="1100"/>
              <a:buFont typeface="Arial"/>
              <a:buNone/>
            </a:pPr>
            <a:r>
              <a:rPr lang="ja" sz="2000" b="1" dirty="0">
                <a:solidFill>
                  <a:schemeClr val="dk2"/>
                </a:solidFill>
                <a:latin typeface="Source Sans Pro"/>
                <a:ea typeface="Source Sans Pro"/>
                <a:cs typeface="Source Sans Pro"/>
                <a:sym typeface="Source Sans Pro"/>
              </a:rPr>
              <a:t>EMNIST  (A, B, C, D, E, F)</a:t>
            </a:r>
            <a:endParaRPr sz="2000" b="1" dirty="0">
              <a:solidFill>
                <a:schemeClr val="dk2"/>
              </a:solidFill>
              <a:latin typeface="Source Sans Pro"/>
              <a:ea typeface="Source Sans Pro"/>
              <a:cs typeface="Source Sans Pro"/>
              <a:sym typeface="Source Sans Pro"/>
            </a:endParaRPr>
          </a:p>
          <a:p>
            <a:pPr marL="0" lvl="0" indent="0" algn="l" rtl="0">
              <a:spcBef>
                <a:spcPts val="0"/>
              </a:spcBef>
              <a:spcAft>
                <a:spcPts val="0"/>
              </a:spcAft>
              <a:buNone/>
            </a:pPr>
            <a:endParaRPr dirty="0">
              <a:latin typeface="Source Sans Pro"/>
              <a:ea typeface="Source Sans Pro"/>
              <a:cs typeface="Source Sans Pro"/>
              <a:sym typeface="Source Sans Pro"/>
            </a:endParaRPr>
          </a:p>
        </p:txBody>
      </p:sp>
      <p:sp>
        <p:nvSpPr>
          <p:cNvPr id="317" name="Google Shape;317;p34"/>
          <p:cNvSpPr txBox="1">
            <a:spLocks noGrp="1"/>
          </p:cNvSpPr>
          <p:nvPr>
            <p:ph type="body" idx="4294967295"/>
          </p:nvPr>
        </p:nvSpPr>
        <p:spPr>
          <a:xfrm>
            <a:off x="386041" y="5985735"/>
            <a:ext cx="8520600" cy="732795"/>
          </a:xfrm>
          <a:prstGeom prst="rect">
            <a:avLst/>
          </a:prstGeom>
        </p:spPr>
        <p:txBody>
          <a:bodyPr spcFirstLastPara="1" wrap="square" lIns="0" tIns="91425" rIns="91425" bIns="91425" anchor="t" anchorCtr="0">
            <a:noAutofit/>
          </a:bodyPr>
          <a:lstStyle/>
          <a:p>
            <a:pPr marL="107950" lvl="0" indent="0" algn="l" rtl="0">
              <a:spcBef>
                <a:spcPts val="0"/>
              </a:spcBef>
              <a:spcAft>
                <a:spcPts val="0"/>
              </a:spcAft>
              <a:buSzPts val="1900"/>
              <a:buNone/>
            </a:pPr>
            <a:r>
              <a:rPr lang="ja-JP" altLang="en-US" sz="1900"/>
              <a:t>クラス間の判断根拠をバイナリーコンセプトに基づく反事実仮想として表示</a:t>
            </a:r>
            <a:endParaRPr lang="en-US" altLang="ja-JP" sz="1900" dirty="0"/>
          </a:p>
        </p:txBody>
      </p:sp>
      <p:sp>
        <p:nvSpPr>
          <p:cNvPr id="7" name="テキスト ボックス 6">
            <a:extLst>
              <a:ext uri="{FF2B5EF4-FFF2-40B4-BE49-F238E27FC236}">
                <a16:creationId xmlns:a16="http://schemas.microsoft.com/office/drawing/2014/main" id="{96FFFEEE-25E8-9C1C-CE5F-FD60E89BAB4C}"/>
              </a:ext>
            </a:extLst>
          </p:cNvPr>
          <p:cNvSpPr txBox="1"/>
          <p:nvPr/>
        </p:nvSpPr>
        <p:spPr>
          <a:xfrm>
            <a:off x="75600" y="6334780"/>
            <a:ext cx="8341200" cy="523220"/>
          </a:xfrm>
          <a:prstGeom prst="rect">
            <a:avLst/>
          </a:prstGeom>
          <a:noFill/>
        </p:spPr>
        <p:txBody>
          <a:bodyPr wrap="square">
            <a:spAutoFit/>
          </a:bodyPr>
          <a:lstStyle/>
          <a:p>
            <a:r>
              <a:rPr lang="en" altLang="ja-JP" sz="1400" dirty="0"/>
              <a:t>Unsupervised Causal Binary Concepts Discovery with VAE for Black-box Model Explanation, </a:t>
            </a:r>
            <a:r>
              <a:rPr lang="en" altLang="ja-JP" sz="1400" dirty="0" err="1"/>
              <a:t>Thien</a:t>
            </a:r>
            <a:r>
              <a:rPr lang="en" altLang="ja-JP" sz="1400" dirty="0"/>
              <a:t> Q Tran, Kazuto Fukuchi, </a:t>
            </a:r>
            <a:r>
              <a:rPr lang="en" altLang="ja-JP" sz="1400" dirty="0" err="1"/>
              <a:t>Youhei</a:t>
            </a:r>
            <a:r>
              <a:rPr lang="en" altLang="ja-JP" sz="1400" dirty="0"/>
              <a:t> Akimoto, Jun Sakuma, AAAI2022.</a:t>
            </a:r>
            <a:endParaRPr lang="en" altLang="ja-JP" sz="1400" dirty="0">
              <a:effectLst/>
              <a:latin typeface="CMR10"/>
            </a:endParaRPr>
          </a:p>
        </p:txBody>
      </p:sp>
    </p:spTree>
    <p:extLst>
      <p:ext uri="{BB962C8B-B14F-4D97-AF65-F5344CB8AC3E}">
        <p14:creationId xmlns:p14="http://schemas.microsoft.com/office/powerpoint/2010/main" val="12521864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EC149E3-4D5B-9A20-369F-18F4CEA8C632}"/>
              </a:ext>
            </a:extLst>
          </p:cNvPr>
          <p:cNvSpPr>
            <a:spLocks noGrp="1"/>
          </p:cNvSpPr>
          <p:nvPr>
            <p:ph type="title"/>
          </p:nvPr>
        </p:nvSpPr>
        <p:spPr>
          <a:xfrm>
            <a:off x="628650" y="365126"/>
            <a:ext cx="7886700" cy="616461"/>
          </a:xfrm>
        </p:spPr>
        <p:txBody>
          <a:bodyPr>
            <a:normAutofit/>
          </a:bodyPr>
          <a:lstStyle/>
          <a:p>
            <a:r>
              <a:rPr kumimoji="1" lang="en-US" altLang="ja-JP" sz="3200" dirty="0"/>
              <a:t>AI</a:t>
            </a:r>
            <a:r>
              <a:rPr kumimoji="1" lang="ja-JP" altLang="en-US" sz="3200"/>
              <a:t>セキュリティにおける</a:t>
            </a:r>
            <a:r>
              <a:rPr kumimoji="1" lang="en-US" altLang="ja-JP" sz="3200" dirty="0"/>
              <a:t>Integrity</a:t>
            </a:r>
            <a:endParaRPr kumimoji="1" lang="ja-JP" altLang="en-US" sz="3200"/>
          </a:p>
        </p:txBody>
      </p:sp>
      <p:sp>
        <p:nvSpPr>
          <p:cNvPr id="3" name="コンテンツ プレースホルダー 2">
            <a:extLst>
              <a:ext uri="{FF2B5EF4-FFF2-40B4-BE49-F238E27FC236}">
                <a16:creationId xmlns:a16="http://schemas.microsoft.com/office/drawing/2014/main" id="{11311DED-25EF-B674-6799-2AD92044D830}"/>
              </a:ext>
            </a:extLst>
          </p:cNvPr>
          <p:cNvSpPr>
            <a:spLocks noGrp="1"/>
          </p:cNvSpPr>
          <p:nvPr>
            <p:ph idx="1"/>
          </p:nvPr>
        </p:nvSpPr>
        <p:spPr>
          <a:xfrm>
            <a:off x="300657" y="1473779"/>
            <a:ext cx="8684315" cy="4351338"/>
          </a:xfrm>
        </p:spPr>
        <p:txBody>
          <a:bodyPr/>
          <a:lstStyle/>
          <a:p>
            <a:r>
              <a:rPr lang="ja-JP" altLang="en-US" sz="1800"/>
              <a:t>セキュリティ</a:t>
            </a:r>
            <a:r>
              <a:rPr lang="en-US" altLang="ja-JP" sz="1800" dirty="0"/>
              <a:t>3</a:t>
            </a:r>
            <a:r>
              <a:rPr lang="ja-JP" altLang="en-US" sz="1800"/>
              <a:t>要素</a:t>
            </a:r>
            <a:r>
              <a:rPr lang="en-US" altLang="ja-JP" sz="1800" dirty="0"/>
              <a:t>: </a:t>
            </a:r>
            <a:r>
              <a:rPr lang="ja-JP" altLang="en-US" sz="1800"/>
              <a:t>　</a:t>
            </a:r>
            <a:r>
              <a:rPr lang="en-US" altLang="ja-JP" sz="1800" dirty="0"/>
              <a:t>Confidentiality(</a:t>
            </a:r>
            <a:r>
              <a:rPr lang="ja-JP" altLang="en-US" sz="1800"/>
              <a:t>機密性</a:t>
            </a:r>
            <a:r>
              <a:rPr lang="en-US" altLang="ja-JP" sz="1800" dirty="0"/>
              <a:t>), Integrity(</a:t>
            </a:r>
            <a:r>
              <a:rPr lang="ja-JP" altLang="en-US" sz="1800"/>
              <a:t>完全性</a:t>
            </a:r>
            <a:r>
              <a:rPr lang="en-US" altLang="ja-JP" sz="1800" dirty="0"/>
              <a:t>), Availability(</a:t>
            </a:r>
            <a:r>
              <a:rPr lang="ja-JP" altLang="en-US" sz="1800"/>
              <a:t>可用性</a:t>
            </a:r>
            <a:r>
              <a:rPr lang="en-US" altLang="ja-JP" sz="1800" dirty="0"/>
              <a:t>)</a:t>
            </a:r>
            <a:endParaRPr lang="en-US" altLang="ja-JP" sz="1400" dirty="0"/>
          </a:p>
          <a:p>
            <a:r>
              <a:rPr lang="ja-JP" altLang="en-US" sz="1800"/>
              <a:t>一般の情報システムの </a:t>
            </a:r>
            <a:r>
              <a:rPr lang="en" altLang="ja-JP" sz="1800" dirty="0"/>
              <a:t>Integrity</a:t>
            </a:r>
          </a:p>
          <a:p>
            <a:pPr lvl="1"/>
            <a:r>
              <a:rPr lang="ja-JP" altLang="en-US" sz="1800"/>
              <a:t>敵対的環境下でも、仕様通り情報処理がなされていること </a:t>
            </a:r>
            <a:endParaRPr lang="en-US" altLang="ja-JP" sz="1800" dirty="0"/>
          </a:p>
          <a:p>
            <a:r>
              <a:rPr lang="en-US" altLang="ja-JP" sz="1800" dirty="0"/>
              <a:t>AI</a:t>
            </a:r>
            <a:r>
              <a:rPr lang="ja-JP" altLang="en-US" sz="1800"/>
              <a:t>の</a:t>
            </a:r>
            <a:r>
              <a:rPr lang="en-US" altLang="ja-JP" sz="1800" dirty="0"/>
              <a:t>Integrity</a:t>
            </a:r>
          </a:p>
          <a:p>
            <a:pPr marL="457200" lvl="1" indent="0">
              <a:buNone/>
            </a:pPr>
            <a:r>
              <a:rPr lang="ja-JP" altLang="en-US" sz="1800"/>
              <a:t>≠　仕様（</a:t>
            </a:r>
            <a:r>
              <a:rPr lang="en" altLang="ja-JP" sz="1800" dirty="0"/>
              <a:t>AI </a:t>
            </a:r>
            <a:r>
              <a:rPr lang="ja-JP" altLang="en-US" sz="1800"/>
              <a:t>のモデル／パラメータ）通りの情報処理 </a:t>
            </a:r>
            <a:endParaRPr lang="en-US" altLang="ja-JP" sz="1800" dirty="0"/>
          </a:p>
          <a:p>
            <a:pPr marL="457200" lvl="1" indent="0">
              <a:buNone/>
            </a:pPr>
            <a:r>
              <a:rPr lang="en-US" altLang="ja-JP" sz="1800" dirty="0"/>
              <a:t>=    </a:t>
            </a:r>
            <a:r>
              <a:rPr lang="ja-JP" altLang="en-US" sz="1800"/>
              <a:t>敵対的環境下でも、人間と同等な判断／学習の実現</a:t>
            </a:r>
            <a:endParaRPr lang="en-US" altLang="ja-JP" sz="1800" dirty="0"/>
          </a:p>
          <a:p>
            <a:r>
              <a:rPr lang="ja-JP" altLang="en-US" sz="1800"/>
              <a:t>人間の判断に仕様を定義することはできない </a:t>
            </a:r>
            <a:endParaRPr lang="en-US" altLang="ja-JP" sz="1800" dirty="0"/>
          </a:p>
          <a:p>
            <a:pPr lvl="1"/>
            <a:r>
              <a:rPr lang="ja-JP" altLang="en-US" sz="1800"/>
              <a:t>仕様が定義できるシンボリックな世界</a:t>
            </a:r>
            <a:endParaRPr lang="en-US" altLang="ja-JP" sz="1800" dirty="0"/>
          </a:p>
          <a:p>
            <a:pPr lvl="1"/>
            <a:r>
              <a:rPr lang="en-US" altLang="ja-JP" sz="1800" dirty="0"/>
              <a:t>NN</a:t>
            </a:r>
            <a:r>
              <a:rPr lang="ja-JP" altLang="en-US" sz="1800"/>
              <a:t>でなければ取り扱えない複雑な信号</a:t>
            </a:r>
            <a:r>
              <a:rPr lang="en-US" altLang="ja-JP" sz="1800" dirty="0"/>
              <a:t>/</a:t>
            </a:r>
            <a:r>
              <a:rPr lang="ja-JP" altLang="en-US" sz="1800"/>
              <a:t>感覚の世界</a:t>
            </a:r>
            <a:endParaRPr lang="en-US" altLang="ja-JP" sz="1800" dirty="0"/>
          </a:p>
          <a:p>
            <a:pPr lvl="1"/>
            <a:r>
              <a:rPr lang="ja-JP" altLang="en-US" sz="1800"/>
              <a:t>両者をどう繋ぎ合わせるか</a:t>
            </a:r>
          </a:p>
          <a:p>
            <a:pPr marL="457200" lvl="1" indent="0">
              <a:buNone/>
            </a:pPr>
            <a:endParaRPr lang="en-US" altLang="ja-JP" sz="1800" dirty="0"/>
          </a:p>
          <a:p>
            <a:pPr lvl="1"/>
            <a:endParaRPr lang="ja-JP" altLang="en-US" sz="1800"/>
          </a:p>
          <a:p>
            <a:pPr lvl="1"/>
            <a:endParaRPr lang="ja-JP" altLang="en-US" sz="1800"/>
          </a:p>
          <a:p>
            <a:endParaRPr kumimoji="1" lang="ja-JP" altLang="en-US"/>
          </a:p>
        </p:txBody>
      </p:sp>
    </p:spTree>
    <p:extLst>
      <p:ext uri="{BB962C8B-B14F-4D97-AF65-F5344CB8AC3E}">
        <p14:creationId xmlns:p14="http://schemas.microsoft.com/office/powerpoint/2010/main" val="3034263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19179719-B811-7F47-9B6F-3A63BD9FEDCD}"/>
              </a:ext>
            </a:extLst>
          </p:cNvPr>
          <p:cNvPicPr>
            <a:picLocks noChangeAspect="1"/>
          </p:cNvPicPr>
          <p:nvPr/>
        </p:nvPicPr>
        <p:blipFill>
          <a:blip r:embed="rId2"/>
          <a:stretch>
            <a:fillRect/>
          </a:stretch>
        </p:blipFill>
        <p:spPr>
          <a:xfrm>
            <a:off x="628650" y="1839479"/>
            <a:ext cx="7632897" cy="4486274"/>
          </a:xfrm>
          <a:prstGeom prst="rect">
            <a:avLst/>
          </a:prstGeom>
        </p:spPr>
      </p:pic>
      <p:sp>
        <p:nvSpPr>
          <p:cNvPr id="2" name="タイトル 1">
            <a:extLst>
              <a:ext uri="{FF2B5EF4-FFF2-40B4-BE49-F238E27FC236}">
                <a16:creationId xmlns:a16="http://schemas.microsoft.com/office/drawing/2014/main" id="{31DCA49B-DB70-C84C-B62A-FEEA896C1F79}"/>
              </a:ext>
            </a:extLst>
          </p:cNvPr>
          <p:cNvSpPr>
            <a:spLocks noGrp="1"/>
          </p:cNvSpPr>
          <p:nvPr>
            <p:ph type="title"/>
          </p:nvPr>
        </p:nvSpPr>
        <p:spPr>
          <a:xfrm>
            <a:off x="129887" y="392836"/>
            <a:ext cx="8693479" cy="139412"/>
          </a:xfrm>
        </p:spPr>
        <p:txBody>
          <a:bodyPr>
            <a:noAutofit/>
          </a:bodyPr>
          <a:lstStyle/>
          <a:p>
            <a:r>
              <a:rPr lang="en-US" altLang="ja-JP" sz="2800" b="1" dirty="0">
                <a:latin typeface="+mn-lt"/>
                <a:ea typeface="+mn-ea"/>
                <a:cs typeface="+mn-cs"/>
              </a:rPr>
              <a:t>AI</a:t>
            </a:r>
            <a:r>
              <a:rPr lang="ja-JP" altLang="en-US" sz="2800" b="1">
                <a:latin typeface="+mn-lt"/>
                <a:ea typeface="+mn-ea"/>
                <a:cs typeface="+mn-cs"/>
              </a:rPr>
              <a:t>による画像認識精度の向上</a:t>
            </a:r>
          </a:p>
        </p:txBody>
      </p:sp>
      <p:sp>
        <p:nvSpPr>
          <p:cNvPr id="5" name="正方形/長方形 4">
            <a:extLst>
              <a:ext uri="{FF2B5EF4-FFF2-40B4-BE49-F238E27FC236}">
                <a16:creationId xmlns:a16="http://schemas.microsoft.com/office/drawing/2014/main" id="{541FB275-7935-4B49-81B0-8A755A3F11F5}"/>
              </a:ext>
            </a:extLst>
          </p:cNvPr>
          <p:cNvSpPr/>
          <p:nvPr/>
        </p:nvSpPr>
        <p:spPr>
          <a:xfrm>
            <a:off x="1039089" y="6325753"/>
            <a:ext cx="5902037" cy="369332"/>
          </a:xfrm>
          <a:prstGeom prst="rect">
            <a:avLst/>
          </a:prstGeom>
        </p:spPr>
        <p:txBody>
          <a:bodyPr wrap="square">
            <a:spAutoFit/>
          </a:bodyPr>
          <a:lstStyle/>
          <a:p>
            <a:r>
              <a:rPr lang="ja-JP" altLang="en-US"/>
              <a:t>https://www.kaggle.com/getting-started/149448</a:t>
            </a:r>
          </a:p>
        </p:txBody>
      </p:sp>
      <p:sp>
        <p:nvSpPr>
          <p:cNvPr id="6" name="正方形/長方形 5">
            <a:extLst>
              <a:ext uri="{FF2B5EF4-FFF2-40B4-BE49-F238E27FC236}">
                <a16:creationId xmlns:a16="http://schemas.microsoft.com/office/drawing/2014/main" id="{69074C91-BA88-4F41-8DA9-6AB9E3FD9F38}"/>
              </a:ext>
            </a:extLst>
          </p:cNvPr>
          <p:cNvSpPr/>
          <p:nvPr/>
        </p:nvSpPr>
        <p:spPr>
          <a:xfrm>
            <a:off x="1662545" y="1839479"/>
            <a:ext cx="5915891" cy="6681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 name="直線コネクタ 7">
            <a:extLst>
              <a:ext uri="{FF2B5EF4-FFF2-40B4-BE49-F238E27FC236}">
                <a16:creationId xmlns:a16="http://schemas.microsoft.com/office/drawing/2014/main" id="{9B2930E0-56BF-094E-9762-81966BC029AE}"/>
              </a:ext>
            </a:extLst>
          </p:cNvPr>
          <p:cNvCxnSpPr>
            <a:cxnSpLocks/>
          </p:cNvCxnSpPr>
          <p:nvPr/>
        </p:nvCxnSpPr>
        <p:spPr>
          <a:xfrm>
            <a:off x="1662545" y="5306291"/>
            <a:ext cx="6599002" cy="0"/>
          </a:xfrm>
          <a:prstGeom prst="line">
            <a:avLst/>
          </a:prstGeom>
          <a:ln w="38100"/>
        </p:spPr>
        <p:style>
          <a:lnRef idx="3">
            <a:schemeClr val="dk1"/>
          </a:lnRef>
          <a:fillRef idx="0">
            <a:schemeClr val="dk1"/>
          </a:fillRef>
          <a:effectRef idx="2">
            <a:schemeClr val="dk1"/>
          </a:effectRef>
          <a:fontRef idx="minor">
            <a:schemeClr val="tx1"/>
          </a:fontRef>
        </p:style>
      </p:cxnSp>
      <p:sp>
        <p:nvSpPr>
          <p:cNvPr id="11" name="テキスト ボックス 10">
            <a:extLst>
              <a:ext uri="{FF2B5EF4-FFF2-40B4-BE49-F238E27FC236}">
                <a16:creationId xmlns:a16="http://schemas.microsoft.com/office/drawing/2014/main" id="{D041BC2F-0B31-6B41-BB0A-ECAA9711BE2D}"/>
              </a:ext>
            </a:extLst>
          </p:cNvPr>
          <p:cNvSpPr txBox="1"/>
          <p:nvPr/>
        </p:nvSpPr>
        <p:spPr>
          <a:xfrm>
            <a:off x="8298897" y="5135480"/>
            <a:ext cx="845103" cy="369332"/>
          </a:xfrm>
          <a:prstGeom prst="rect">
            <a:avLst/>
          </a:prstGeom>
          <a:noFill/>
        </p:spPr>
        <p:txBody>
          <a:bodyPr wrap="none" rtlCol="0">
            <a:spAutoFit/>
          </a:bodyPr>
          <a:lstStyle/>
          <a:p>
            <a:r>
              <a:rPr kumimoji="1" lang="en-US" altLang="ja-JP" dirty="0"/>
              <a:t>human</a:t>
            </a:r>
            <a:endParaRPr kumimoji="1" lang="ja-JP" altLang="en-US"/>
          </a:p>
        </p:txBody>
      </p:sp>
      <p:pic>
        <p:nvPicPr>
          <p:cNvPr id="12" name="図 11">
            <a:extLst>
              <a:ext uri="{FF2B5EF4-FFF2-40B4-BE49-F238E27FC236}">
                <a16:creationId xmlns:a16="http://schemas.microsoft.com/office/drawing/2014/main" id="{7D468501-9DCD-2C42-B2EB-9B883F9FE6DD}"/>
              </a:ext>
            </a:extLst>
          </p:cNvPr>
          <p:cNvPicPr>
            <a:picLocks noChangeAspect="1"/>
          </p:cNvPicPr>
          <p:nvPr/>
        </p:nvPicPr>
        <p:blipFill>
          <a:blip r:embed="rId3"/>
          <a:stretch>
            <a:fillRect/>
          </a:stretch>
        </p:blipFill>
        <p:spPr>
          <a:xfrm>
            <a:off x="6056416" y="1056132"/>
            <a:ext cx="3004454" cy="2928966"/>
          </a:xfrm>
          <a:prstGeom prst="rect">
            <a:avLst/>
          </a:prstGeom>
        </p:spPr>
      </p:pic>
      <p:cxnSp>
        <p:nvCxnSpPr>
          <p:cNvPr id="13" name="Google Shape;80;p14">
            <a:extLst>
              <a:ext uri="{FF2B5EF4-FFF2-40B4-BE49-F238E27FC236}">
                <a16:creationId xmlns:a16="http://schemas.microsoft.com/office/drawing/2014/main" id="{382E3B24-5B49-FA4E-AC10-B0200A2EE26B}"/>
              </a:ext>
            </a:extLst>
          </p:cNvPr>
          <p:cNvCxnSpPr/>
          <p:nvPr/>
        </p:nvCxnSpPr>
        <p:spPr>
          <a:xfrm>
            <a:off x="0" y="847725"/>
            <a:ext cx="9163200" cy="0"/>
          </a:xfrm>
          <a:prstGeom prst="straightConnector1">
            <a:avLst/>
          </a:prstGeom>
          <a:noFill/>
          <a:ln w="38100" cap="flat" cmpd="sng">
            <a:solidFill>
              <a:schemeClr val="dk2"/>
            </a:solidFill>
            <a:prstDash val="solid"/>
            <a:round/>
            <a:headEnd type="none" w="med" len="med"/>
            <a:tailEnd type="none" w="med" len="med"/>
          </a:ln>
        </p:spPr>
      </p:cxnSp>
      <p:sp>
        <p:nvSpPr>
          <p:cNvPr id="3" name="スライド番号プレースホルダー 2">
            <a:extLst>
              <a:ext uri="{FF2B5EF4-FFF2-40B4-BE49-F238E27FC236}">
                <a16:creationId xmlns:a16="http://schemas.microsoft.com/office/drawing/2014/main" id="{970890AC-2F7C-EA44-866E-87AAB1CD248D}"/>
              </a:ext>
            </a:extLst>
          </p:cNvPr>
          <p:cNvSpPr>
            <a:spLocks noGrp="1"/>
          </p:cNvSpPr>
          <p:nvPr>
            <p:ph type="sldNum" sz="quarter" idx="12"/>
          </p:nvPr>
        </p:nvSpPr>
        <p:spPr/>
        <p:txBody>
          <a:bodyPr/>
          <a:lstStyle/>
          <a:p>
            <a:fld id="{50787E94-16B1-4648-9F4B-7F6938071E0F}" type="slidenum">
              <a:rPr kumimoji="1" lang="ja-JP" altLang="en-US" smtClean="0"/>
              <a:t>2</a:t>
            </a:fld>
            <a:endParaRPr kumimoji="1" lang="ja-JP" altLang="en-US"/>
          </a:p>
        </p:txBody>
      </p:sp>
    </p:spTree>
    <p:extLst>
      <p:ext uri="{BB962C8B-B14F-4D97-AF65-F5344CB8AC3E}">
        <p14:creationId xmlns:p14="http://schemas.microsoft.com/office/powerpoint/2010/main" val="3897992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508000" y="1208316"/>
            <a:ext cx="8128000" cy="5689600"/>
          </a:xfrm>
          <a:prstGeom prst="rect">
            <a:avLst/>
          </a:prstGeom>
        </p:spPr>
      </p:pic>
      <p:sp>
        <p:nvSpPr>
          <p:cNvPr id="8" name="正方形/長方形 7"/>
          <p:cNvSpPr/>
          <p:nvPr/>
        </p:nvSpPr>
        <p:spPr>
          <a:xfrm>
            <a:off x="348340" y="1582057"/>
            <a:ext cx="8758465" cy="2699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4800" dirty="0">
              <a:solidFill>
                <a:schemeClr val="tx1"/>
              </a:solidFill>
            </a:endParaRPr>
          </a:p>
        </p:txBody>
      </p:sp>
      <p:sp>
        <p:nvSpPr>
          <p:cNvPr id="9" name="右矢印 8"/>
          <p:cNvSpPr/>
          <p:nvPr/>
        </p:nvSpPr>
        <p:spPr>
          <a:xfrm rot="19014778">
            <a:off x="1204683" y="3033486"/>
            <a:ext cx="2351314" cy="40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990222" y="2452442"/>
            <a:ext cx="1569660" cy="646331"/>
          </a:xfrm>
          <a:prstGeom prst="rect">
            <a:avLst/>
          </a:prstGeom>
          <a:noFill/>
        </p:spPr>
        <p:txBody>
          <a:bodyPr wrap="none" rtlCol="0">
            <a:spAutoFit/>
          </a:bodyPr>
          <a:lstStyle/>
          <a:p>
            <a:r>
              <a:rPr lang="ja-JP" altLang="en-US" sz="3600"/>
              <a:t>データ</a:t>
            </a:r>
            <a:endParaRPr lang="ja-JP" altLang="en-US" sz="3600" dirty="0"/>
          </a:p>
        </p:txBody>
      </p:sp>
      <p:sp>
        <p:nvSpPr>
          <p:cNvPr id="11" name="右矢印 10"/>
          <p:cNvSpPr/>
          <p:nvPr/>
        </p:nvSpPr>
        <p:spPr>
          <a:xfrm rot="2700000">
            <a:off x="4826177" y="3103514"/>
            <a:ext cx="2351314" cy="40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5925119" y="2452442"/>
            <a:ext cx="2031325" cy="646331"/>
          </a:xfrm>
          <a:prstGeom prst="rect">
            <a:avLst/>
          </a:prstGeom>
          <a:noFill/>
        </p:spPr>
        <p:txBody>
          <a:bodyPr wrap="none" rtlCol="0">
            <a:spAutoFit/>
          </a:bodyPr>
          <a:lstStyle/>
          <a:p>
            <a:r>
              <a:rPr lang="ja-JP" altLang="en-US" sz="3600"/>
              <a:t>意思決定</a:t>
            </a:r>
            <a:endParaRPr lang="en-US" altLang="ja-JP" sz="3600" dirty="0"/>
          </a:p>
        </p:txBody>
      </p:sp>
      <p:sp>
        <p:nvSpPr>
          <p:cNvPr id="2" name="タイトル 1"/>
          <p:cNvSpPr>
            <a:spLocks noGrp="1"/>
          </p:cNvSpPr>
          <p:nvPr>
            <p:ph type="title"/>
          </p:nvPr>
        </p:nvSpPr>
        <p:spPr>
          <a:xfrm>
            <a:off x="614880" y="11021"/>
            <a:ext cx="3418042" cy="930943"/>
          </a:xfrm>
        </p:spPr>
        <p:txBody>
          <a:bodyPr>
            <a:normAutofit/>
          </a:bodyPr>
          <a:lstStyle/>
          <a:p>
            <a:r>
              <a:rPr lang="en-US" altLang="ja-JP" sz="3200" b="1" dirty="0">
                <a:latin typeface="+mn-lt"/>
                <a:ea typeface="+mn-ea"/>
                <a:cs typeface="+mn-cs"/>
              </a:rPr>
              <a:t>AI as Expert?</a:t>
            </a:r>
            <a:endParaRPr lang="ja-JP" altLang="en-US" sz="3200" b="1" dirty="0">
              <a:latin typeface="+mn-lt"/>
              <a:ea typeface="+mn-ea"/>
              <a:cs typeface="+mn-cs"/>
            </a:endParaRPr>
          </a:p>
        </p:txBody>
      </p:sp>
      <p:sp>
        <p:nvSpPr>
          <p:cNvPr id="14" name="コンテンツ プレースホルダー 2"/>
          <p:cNvSpPr>
            <a:spLocks noGrp="1"/>
          </p:cNvSpPr>
          <p:nvPr>
            <p:ph idx="1"/>
          </p:nvPr>
        </p:nvSpPr>
        <p:spPr>
          <a:xfrm>
            <a:off x="2709736" y="3045705"/>
            <a:ext cx="7886700" cy="4351338"/>
          </a:xfrm>
        </p:spPr>
        <p:txBody>
          <a:bodyPr>
            <a:normAutofit/>
          </a:bodyPr>
          <a:lstStyle/>
          <a:p>
            <a:pPr marL="0" indent="0">
              <a:buNone/>
            </a:pPr>
            <a:r>
              <a:rPr lang="ja-JP" altLang="en-US" sz="1800"/>
              <a:t>医師</a:t>
            </a:r>
            <a:r>
              <a:rPr kumimoji="1" lang="en-US" altLang="ja-JP" sz="1800" dirty="0"/>
              <a:t>  </a:t>
            </a:r>
            <a:r>
              <a:rPr lang="zh-CN" altLang="en-US" sz="1800" dirty="0"/>
              <a:t>  </a:t>
            </a:r>
            <a:r>
              <a:rPr kumimoji="1" lang="ja-JP" altLang="en-US" sz="1800"/>
              <a:t>→</a:t>
            </a:r>
            <a:r>
              <a:rPr kumimoji="1" lang="en-US" altLang="ja-JP" sz="1800" dirty="0"/>
              <a:t>AI</a:t>
            </a:r>
            <a:r>
              <a:rPr kumimoji="1" lang="ja-JP" altLang="en-US" sz="1800"/>
              <a:t>による医療</a:t>
            </a:r>
            <a:endParaRPr kumimoji="1" lang="en-US" altLang="ja-JP" sz="1800" dirty="0"/>
          </a:p>
          <a:p>
            <a:pPr marL="0" indent="0">
              <a:buNone/>
            </a:pPr>
            <a:r>
              <a:rPr lang="ja-JP" altLang="en-US" sz="1800"/>
              <a:t>運転手</a:t>
            </a:r>
            <a:r>
              <a:rPr kumimoji="1" lang="ja-JP" altLang="en-US" sz="1800"/>
              <a:t>→自動運転</a:t>
            </a:r>
            <a:endParaRPr kumimoji="1" lang="ja-JP" altLang="en-US" sz="1800" dirty="0"/>
          </a:p>
          <a:p>
            <a:pPr marL="0" indent="0">
              <a:buNone/>
            </a:pPr>
            <a:r>
              <a:rPr lang="ja-JP" altLang="en-US" sz="1800"/>
              <a:t>法律家→</a:t>
            </a:r>
            <a:r>
              <a:rPr lang="en-US" altLang="ja-JP" sz="1800" dirty="0"/>
              <a:t>AI</a:t>
            </a:r>
            <a:r>
              <a:rPr lang="ja-JP" altLang="en-US" sz="1800"/>
              <a:t>による紛争解決</a:t>
            </a:r>
            <a:endParaRPr lang="en-US" altLang="ja-JP" sz="1800" dirty="0"/>
          </a:p>
          <a:p>
            <a:pPr marL="0" indent="0">
              <a:buNone/>
            </a:pPr>
            <a:r>
              <a:rPr kumimoji="1" lang="ja-JP" altLang="en-US" sz="1800"/>
              <a:t>人事</a:t>
            </a:r>
            <a:r>
              <a:rPr kumimoji="1" lang="en-US" altLang="ja-JP" sz="1800" dirty="0"/>
              <a:t>     </a:t>
            </a:r>
            <a:r>
              <a:rPr kumimoji="1" lang="ja-JP" altLang="en-US" sz="1800"/>
              <a:t>→</a:t>
            </a:r>
            <a:r>
              <a:rPr kumimoji="1" lang="en-US" altLang="ja-JP" sz="1800" dirty="0"/>
              <a:t>AI</a:t>
            </a:r>
            <a:r>
              <a:rPr kumimoji="1" lang="ja-JP" altLang="en-US" sz="1800"/>
              <a:t>による採用</a:t>
            </a:r>
            <a:r>
              <a:rPr kumimoji="1" lang="en-US" altLang="ja-JP" sz="1800" dirty="0"/>
              <a:t>, </a:t>
            </a:r>
            <a:r>
              <a:rPr lang="en-US" altLang="ja-JP" sz="1800" dirty="0" err="1"/>
              <a:t>etc</a:t>
            </a:r>
            <a:r>
              <a:rPr lang="is-IS" altLang="ja-JP" sz="1800" dirty="0"/>
              <a:t>…</a:t>
            </a:r>
            <a:endParaRPr kumimoji="1" lang="ja-JP" altLang="en-US" sz="1800" dirty="0"/>
          </a:p>
          <a:p>
            <a:endParaRPr kumimoji="1" lang="ja-JP" altLang="en-US" sz="1800" dirty="0"/>
          </a:p>
        </p:txBody>
      </p:sp>
      <p:pic>
        <p:nvPicPr>
          <p:cNvPr id="1026" name="Picture 2" descr="コンピューターを使うロボットのイラスト">
            <a:extLst>
              <a:ext uri="{FF2B5EF4-FFF2-40B4-BE49-F238E27FC236}">
                <a16:creationId xmlns:a16="http://schemas.microsoft.com/office/drawing/2014/main" id="{C571858A-3430-A046-B7DC-5211B4804A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2005" y="548017"/>
            <a:ext cx="2053733" cy="1940778"/>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Google Shape;80;p14">
            <a:extLst>
              <a:ext uri="{FF2B5EF4-FFF2-40B4-BE49-F238E27FC236}">
                <a16:creationId xmlns:a16="http://schemas.microsoft.com/office/drawing/2014/main" id="{FF28C379-2E07-CE49-88FA-25F0FAD23B7B}"/>
              </a:ext>
            </a:extLst>
          </p:cNvPr>
          <p:cNvCxnSpPr/>
          <p:nvPr/>
        </p:nvCxnSpPr>
        <p:spPr>
          <a:xfrm>
            <a:off x="0" y="847725"/>
            <a:ext cx="9163200" cy="0"/>
          </a:xfrm>
          <a:prstGeom prst="straightConnector1">
            <a:avLst/>
          </a:prstGeom>
          <a:noFill/>
          <a:ln w="38100" cap="flat" cmpd="sng">
            <a:solidFill>
              <a:schemeClr val="dk2"/>
            </a:solidFill>
            <a:prstDash val="solid"/>
            <a:round/>
            <a:headEnd type="none" w="med" len="med"/>
            <a:tailEnd type="none" w="med" len="med"/>
          </a:ln>
        </p:spPr>
      </p:cxnSp>
      <p:sp>
        <p:nvSpPr>
          <p:cNvPr id="3" name="スライド番号プレースホルダー 2">
            <a:extLst>
              <a:ext uri="{FF2B5EF4-FFF2-40B4-BE49-F238E27FC236}">
                <a16:creationId xmlns:a16="http://schemas.microsoft.com/office/drawing/2014/main" id="{84A1CAAF-EE3C-7F4E-8FB2-2B3B641B36A1}"/>
              </a:ext>
            </a:extLst>
          </p:cNvPr>
          <p:cNvSpPr>
            <a:spLocks noGrp="1"/>
          </p:cNvSpPr>
          <p:nvPr>
            <p:ph type="sldNum" sz="quarter" idx="12"/>
          </p:nvPr>
        </p:nvSpPr>
        <p:spPr/>
        <p:txBody>
          <a:bodyPr/>
          <a:lstStyle/>
          <a:p>
            <a:fld id="{50787E94-16B1-4648-9F4B-7F6938071E0F}" type="slidenum">
              <a:rPr kumimoji="1" lang="ja-JP" altLang="en-US" smtClean="0"/>
              <a:t>3</a:t>
            </a:fld>
            <a:endParaRPr kumimoji="1" lang="ja-JP" altLang="en-US"/>
          </a:p>
        </p:txBody>
      </p:sp>
    </p:spTree>
    <p:extLst>
      <p:ext uri="{BB962C8B-B14F-4D97-AF65-F5344CB8AC3E}">
        <p14:creationId xmlns:p14="http://schemas.microsoft.com/office/powerpoint/2010/main" val="14226278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A0906F-0E2D-4540-8B7D-69B5420B59E6}"/>
              </a:ext>
            </a:extLst>
          </p:cNvPr>
          <p:cNvSpPr>
            <a:spLocks noGrp="1"/>
          </p:cNvSpPr>
          <p:nvPr>
            <p:ph type="title"/>
          </p:nvPr>
        </p:nvSpPr>
        <p:spPr>
          <a:xfrm>
            <a:off x="578209" y="-176827"/>
            <a:ext cx="7886700" cy="1325563"/>
          </a:xfrm>
        </p:spPr>
        <p:txBody>
          <a:bodyPr>
            <a:normAutofit/>
          </a:bodyPr>
          <a:lstStyle/>
          <a:p>
            <a:r>
              <a:rPr lang="en-US" altLang="ja-JP" sz="2800" b="1" dirty="0">
                <a:latin typeface="+mn-lt"/>
                <a:ea typeface="+mn-ea"/>
                <a:cs typeface="+mn-cs"/>
              </a:rPr>
              <a:t>AI</a:t>
            </a:r>
            <a:r>
              <a:rPr lang="ja-JP" altLang="en-US" sz="2800" b="1">
                <a:latin typeface="+mn-lt"/>
                <a:ea typeface="+mn-ea"/>
                <a:cs typeface="+mn-cs"/>
              </a:rPr>
              <a:t>に何を望む</a:t>
            </a:r>
            <a:r>
              <a:rPr lang="en-US" altLang="ja-JP" sz="2800" b="1" dirty="0">
                <a:latin typeface="+mn-lt"/>
                <a:ea typeface="+mn-ea"/>
                <a:cs typeface="+mn-cs"/>
              </a:rPr>
              <a:t>?</a:t>
            </a:r>
            <a:endParaRPr lang="ja-JP" altLang="en-US" sz="2800" b="1">
              <a:latin typeface="+mn-lt"/>
              <a:ea typeface="+mn-ea"/>
              <a:cs typeface="+mn-cs"/>
            </a:endParaRPr>
          </a:p>
        </p:txBody>
      </p:sp>
      <p:sp>
        <p:nvSpPr>
          <p:cNvPr id="3" name="コンテンツ プレースホルダー 2">
            <a:extLst>
              <a:ext uri="{FF2B5EF4-FFF2-40B4-BE49-F238E27FC236}">
                <a16:creationId xmlns:a16="http://schemas.microsoft.com/office/drawing/2014/main" id="{499E9F5B-1FE9-D94C-92CF-61EAF6D90839}"/>
              </a:ext>
            </a:extLst>
          </p:cNvPr>
          <p:cNvSpPr>
            <a:spLocks noGrp="1"/>
          </p:cNvSpPr>
          <p:nvPr>
            <p:ph idx="1"/>
          </p:nvPr>
        </p:nvSpPr>
        <p:spPr>
          <a:xfrm>
            <a:off x="628649" y="5375556"/>
            <a:ext cx="8395607" cy="1177643"/>
          </a:xfrm>
        </p:spPr>
        <p:txBody>
          <a:bodyPr>
            <a:normAutofit/>
          </a:bodyPr>
          <a:lstStyle/>
          <a:p>
            <a:r>
              <a:rPr kumimoji="1" lang="ja-JP" altLang="en-US"/>
              <a:t>単純な認識から、重大な意思決定へ</a:t>
            </a:r>
            <a:endParaRPr kumimoji="1" lang="en-US" altLang="ja-JP" dirty="0"/>
          </a:p>
          <a:p>
            <a:r>
              <a:rPr lang="ja-JP" altLang="en-US" b="1"/>
              <a:t>正しいだけでなく、安全で信頼できる意思決定</a:t>
            </a:r>
            <a:endParaRPr lang="en-US" altLang="ja-JP" b="1" dirty="0"/>
          </a:p>
          <a:p>
            <a:endParaRPr lang="en-US" altLang="ja-JP" b="1" dirty="0"/>
          </a:p>
          <a:p>
            <a:endParaRPr lang="en-US" altLang="ja-JP" b="1" dirty="0"/>
          </a:p>
          <a:p>
            <a:endParaRPr lang="en-US" altLang="ja-JP" b="1" dirty="0"/>
          </a:p>
          <a:p>
            <a:endParaRPr kumimoji="1" lang="en-US" altLang="ja-JP" dirty="0"/>
          </a:p>
          <a:p>
            <a:endParaRPr kumimoji="1" lang="ja-JP" altLang="en-US"/>
          </a:p>
        </p:txBody>
      </p:sp>
      <p:pic>
        <p:nvPicPr>
          <p:cNvPr id="4" name="図 3">
            <a:extLst>
              <a:ext uri="{FF2B5EF4-FFF2-40B4-BE49-F238E27FC236}">
                <a16:creationId xmlns:a16="http://schemas.microsoft.com/office/drawing/2014/main" id="{8B9A45A6-50E3-1047-8DED-27F4C9E30DA7}"/>
              </a:ext>
            </a:extLst>
          </p:cNvPr>
          <p:cNvPicPr>
            <a:picLocks noChangeAspect="1"/>
          </p:cNvPicPr>
          <p:nvPr/>
        </p:nvPicPr>
        <p:blipFill>
          <a:blip r:embed="rId2"/>
          <a:stretch>
            <a:fillRect/>
          </a:stretch>
        </p:blipFill>
        <p:spPr>
          <a:xfrm>
            <a:off x="637301" y="1762457"/>
            <a:ext cx="2781877" cy="2432964"/>
          </a:xfrm>
          <a:prstGeom prst="rect">
            <a:avLst/>
          </a:prstGeom>
        </p:spPr>
      </p:pic>
      <p:grpSp>
        <p:nvGrpSpPr>
          <p:cNvPr id="5" name="グループ化 4">
            <a:extLst>
              <a:ext uri="{FF2B5EF4-FFF2-40B4-BE49-F238E27FC236}">
                <a16:creationId xmlns:a16="http://schemas.microsoft.com/office/drawing/2014/main" id="{A24E2E0C-F7A0-494B-B555-A0B7187F88DE}"/>
              </a:ext>
            </a:extLst>
          </p:cNvPr>
          <p:cNvGrpSpPr/>
          <p:nvPr/>
        </p:nvGrpSpPr>
        <p:grpSpPr>
          <a:xfrm>
            <a:off x="4604689" y="2455159"/>
            <a:ext cx="4093579" cy="1260000"/>
            <a:chOff x="150876" y="1276401"/>
            <a:chExt cx="4093579" cy="1260000"/>
          </a:xfrm>
        </p:grpSpPr>
        <p:pic>
          <p:nvPicPr>
            <p:cNvPr id="6" name="図 5">
              <a:extLst>
                <a:ext uri="{FF2B5EF4-FFF2-40B4-BE49-F238E27FC236}">
                  <a16:creationId xmlns:a16="http://schemas.microsoft.com/office/drawing/2014/main" id="{FF001828-2E65-6048-B9CE-C0D2C3A7AD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7666" y="1276401"/>
              <a:ext cx="1260000" cy="1260000"/>
            </a:xfrm>
            <a:prstGeom prst="rect">
              <a:avLst/>
            </a:prstGeom>
          </p:spPr>
        </p:pic>
        <p:pic>
          <p:nvPicPr>
            <p:cNvPr id="7" name="図 6">
              <a:extLst>
                <a:ext uri="{FF2B5EF4-FFF2-40B4-BE49-F238E27FC236}">
                  <a16:creationId xmlns:a16="http://schemas.microsoft.com/office/drawing/2014/main" id="{B9B6E2D0-0477-9541-99B2-3875A926A7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4455" y="1276401"/>
              <a:ext cx="1260000" cy="1260000"/>
            </a:xfrm>
            <a:prstGeom prst="rect">
              <a:avLst/>
            </a:prstGeom>
          </p:spPr>
        </p:pic>
        <p:pic>
          <p:nvPicPr>
            <p:cNvPr id="8" name="図 7">
              <a:extLst>
                <a:ext uri="{FF2B5EF4-FFF2-40B4-BE49-F238E27FC236}">
                  <a16:creationId xmlns:a16="http://schemas.microsoft.com/office/drawing/2014/main" id="{834FB978-4190-F24B-B6E7-E5B0F37724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0876" y="1276401"/>
              <a:ext cx="1260000" cy="1260000"/>
            </a:xfrm>
            <a:prstGeom prst="rect">
              <a:avLst/>
            </a:prstGeom>
          </p:spPr>
        </p:pic>
      </p:grpSp>
      <p:sp>
        <p:nvSpPr>
          <p:cNvPr id="9" name="テキスト ボックス 8">
            <a:extLst>
              <a:ext uri="{FF2B5EF4-FFF2-40B4-BE49-F238E27FC236}">
                <a16:creationId xmlns:a16="http://schemas.microsoft.com/office/drawing/2014/main" id="{A78A1186-87C6-F54C-BF5C-FE280005D82F}"/>
              </a:ext>
            </a:extLst>
          </p:cNvPr>
          <p:cNvSpPr txBox="1"/>
          <p:nvPr/>
        </p:nvSpPr>
        <p:spPr>
          <a:xfrm>
            <a:off x="1320353" y="4300170"/>
            <a:ext cx="1415772" cy="461665"/>
          </a:xfrm>
          <a:prstGeom prst="rect">
            <a:avLst/>
          </a:prstGeom>
          <a:noFill/>
        </p:spPr>
        <p:txBody>
          <a:bodyPr wrap="none" rtlCol="0">
            <a:spAutoFit/>
          </a:bodyPr>
          <a:lstStyle/>
          <a:p>
            <a:r>
              <a:rPr kumimoji="1" lang="ja-JP" altLang="en-US" sz="2400"/>
              <a:t>文字認識</a:t>
            </a:r>
          </a:p>
        </p:txBody>
      </p:sp>
      <p:sp>
        <p:nvSpPr>
          <p:cNvPr id="12" name="テキスト ボックス 11">
            <a:extLst>
              <a:ext uri="{FF2B5EF4-FFF2-40B4-BE49-F238E27FC236}">
                <a16:creationId xmlns:a16="http://schemas.microsoft.com/office/drawing/2014/main" id="{3869841F-398A-A54B-91B1-1E94FD123D3D}"/>
              </a:ext>
            </a:extLst>
          </p:cNvPr>
          <p:cNvSpPr txBox="1"/>
          <p:nvPr/>
        </p:nvSpPr>
        <p:spPr>
          <a:xfrm>
            <a:off x="5188082" y="4314525"/>
            <a:ext cx="1415772" cy="461665"/>
          </a:xfrm>
          <a:prstGeom prst="rect">
            <a:avLst/>
          </a:prstGeom>
          <a:noFill/>
        </p:spPr>
        <p:txBody>
          <a:bodyPr wrap="none" rtlCol="0">
            <a:spAutoFit/>
          </a:bodyPr>
          <a:lstStyle/>
          <a:p>
            <a:r>
              <a:rPr kumimoji="1" lang="ja-JP" altLang="en-US" sz="2400"/>
              <a:t>医療診断</a:t>
            </a:r>
            <a:endParaRPr kumimoji="1" lang="en" altLang="ja-JP" sz="2400" dirty="0"/>
          </a:p>
        </p:txBody>
      </p:sp>
      <p:sp>
        <p:nvSpPr>
          <p:cNvPr id="13" name="右矢印 12">
            <a:extLst>
              <a:ext uri="{FF2B5EF4-FFF2-40B4-BE49-F238E27FC236}">
                <a16:creationId xmlns:a16="http://schemas.microsoft.com/office/drawing/2014/main" id="{888BE689-77B6-C440-900F-1A73346F8629}"/>
              </a:ext>
            </a:extLst>
          </p:cNvPr>
          <p:cNvSpPr/>
          <p:nvPr/>
        </p:nvSpPr>
        <p:spPr>
          <a:xfrm>
            <a:off x="3543151" y="284284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Google Shape;80;p14">
            <a:extLst>
              <a:ext uri="{FF2B5EF4-FFF2-40B4-BE49-F238E27FC236}">
                <a16:creationId xmlns:a16="http://schemas.microsoft.com/office/drawing/2014/main" id="{CFC55B47-43C3-5E49-B09A-12944418D650}"/>
              </a:ext>
            </a:extLst>
          </p:cNvPr>
          <p:cNvCxnSpPr/>
          <p:nvPr/>
        </p:nvCxnSpPr>
        <p:spPr>
          <a:xfrm>
            <a:off x="0" y="847725"/>
            <a:ext cx="9163200" cy="0"/>
          </a:xfrm>
          <a:prstGeom prst="straightConnector1">
            <a:avLst/>
          </a:prstGeom>
          <a:noFill/>
          <a:ln w="38100" cap="flat" cmpd="sng">
            <a:solidFill>
              <a:schemeClr val="dk2"/>
            </a:solidFill>
            <a:prstDash val="solid"/>
            <a:round/>
            <a:headEnd type="none" w="med" len="med"/>
            <a:tailEnd type="none" w="med" len="med"/>
          </a:ln>
        </p:spPr>
      </p:cxnSp>
      <p:sp>
        <p:nvSpPr>
          <p:cNvPr id="10" name="日付プレースホルダー 9">
            <a:extLst>
              <a:ext uri="{FF2B5EF4-FFF2-40B4-BE49-F238E27FC236}">
                <a16:creationId xmlns:a16="http://schemas.microsoft.com/office/drawing/2014/main" id="{CB2F36DA-1886-D643-9DFB-A43644A6F898}"/>
              </a:ext>
            </a:extLst>
          </p:cNvPr>
          <p:cNvSpPr>
            <a:spLocks noGrp="1"/>
          </p:cNvSpPr>
          <p:nvPr>
            <p:ph type="dt" sz="half" idx="10"/>
          </p:nvPr>
        </p:nvSpPr>
        <p:spPr/>
        <p:txBody>
          <a:bodyPr/>
          <a:lstStyle/>
          <a:p>
            <a:r>
              <a:rPr kumimoji="1" lang="en-US" altLang="ja-JP"/>
              <a:t>2022/2/4</a:t>
            </a:r>
            <a:endParaRPr kumimoji="1" lang="ja-JP" altLang="en-US"/>
          </a:p>
        </p:txBody>
      </p:sp>
      <p:sp>
        <p:nvSpPr>
          <p:cNvPr id="11" name="スライド番号プレースホルダー 10">
            <a:extLst>
              <a:ext uri="{FF2B5EF4-FFF2-40B4-BE49-F238E27FC236}">
                <a16:creationId xmlns:a16="http://schemas.microsoft.com/office/drawing/2014/main" id="{94D31057-20EE-E945-9023-74DB383D425C}"/>
              </a:ext>
            </a:extLst>
          </p:cNvPr>
          <p:cNvSpPr>
            <a:spLocks noGrp="1"/>
          </p:cNvSpPr>
          <p:nvPr>
            <p:ph type="sldNum" sz="quarter" idx="12"/>
          </p:nvPr>
        </p:nvSpPr>
        <p:spPr/>
        <p:txBody>
          <a:bodyPr/>
          <a:lstStyle/>
          <a:p>
            <a:fld id="{7B865343-CED7-3449-A6AB-42C48B0761F0}" type="slidenum">
              <a:rPr kumimoji="1" lang="ja-JP" altLang="en-US" smtClean="0"/>
              <a:t>4</a:t>
            </a:fld>
            <a:endParaRPr kumimoji="1" lang="ja-JP" altLang="en-US"/>
          </a:p>
        </p:txBody>
      </p:sp>
    </p:spTree>
    <p:extLst>
      <p:ext uri="{BB962C8B-B14F-4D97-AF65-F5344CB8AC3E}">
        <p14:creationId xmlns:p14="http://schemas.microsoft.com/office/powerpoint/2010/main" val="27403047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DFAFB98-2D2D-714D-B270-462C2F23BABC}"/>
              </a:ext>
            </a:extLst>
          </p:cNvPr>
          <p:cNvSpPr>
            <a:spLocks noGrp="1"/>
          </p:cNvSpPr>
          <p:nvPr>
            <p:ph type="title"/>
          </p:nvPr>
        </p:nvSpPr>
        <p:spPr>
          <a:xfrm>
            <a:off x="628650" y="341521"/>
            <a:ext cx="7886700" cy="338533"/>
          </a:xfrm>
        </p:spPr>
        <p:txBody>
          <a:bodyPr>
            <a:noAutofit/>
          </a:bodyPr>
          <a:lstStyle/>
          <a:p>
            <a:r>
              <a:rPr lang="en-US" altLang="ja-JP" sz="2400" b="1" dirty="0">
                <a:latin typeface="+mn-lt"/>
                <a:ea typeface="+mn-ea"/>
                <a:cs typeface="+mn-cs"/>
              </a:rPr>
              <a:t>AI</a:t>
            </a:r>
            <a:r>
              <a:rPr lang="ja-JP" altLang="en-US" sz="2400" b="1">
                <a:latin typeface="+mn-lt"/>
                <a:ea typeface="+mn-ea"/>
                <a:cs typeface="+mn-cs"/>
              </a:rPr>
              <a:t>による判断・意思決定が信頼される条件</a:t>
            </a:r>
          </a:p>
        </p:txBody>
      </p:sp>
      <p:sp>
        <p:nvSpPr>
          <p:cNvPr id="3" name="コンテンツ プレースホルダー 2">
            <a:extLst>
              <a:ext uri="{FF2B5EF4-FFF2-40B4-BE49-F238E27FC236}">
                <a16:creationId xmlns:a16="http://schemas.microsoft.com/office/drawing/2014/main" id="{C487B009-ED2B-6944-9C0E-541274E50B36}"/>
              </a:ext>
            </a:extLst>
          </p:cNvPr>
          <p:cNvSpPr>
            <a:spLocks noGrp="1"/>
          </p:cNvSpPr>
          <p:nvPr>
            <p:ph idx="1"/>
          </p:nvPr>
        </p:nvSpPr>
        <p:spPr/>
        <p:txBody>
          <a:bodyPr>
            <a:normAutofit/>
          </a:bodyPr>
          <a:lstStyle/>
          <a:p>
            <a:r>
              <a:rPr lang="ja-JP" altLang="en-US"/>
              <a:t>エキスパートレベルの品質</a:t>
            </a:r>
            <a:endParaRPr lang="en-US" altLang="ja-JP" dirty="0"/>
          </a:p>
          <a:p>
            <a:r>
              <a:rPr lang="ja-JP" altLang="en-US"/>
              <a:t>法令遵守</a:t>
            </a:r>
            <a:endParaRPr lang="en-US" altLang="ja-JP" dirty="0"/>
          </a:p>
          <a:p>
            <a:r>
              <a:rPr lang="ja-JP" altLang="en-US"/>
              <a:t>環境変化・攻撃に対する安定性</a:t>
            </a:r>
            <a:endParaRPr lang="en-US" altLang="ja-JP" dirty="0"/>
          </a:p>
          <a:p>
            <a:r>
              <a:rPr lang="ja-JP" altLang="en-US"/>
              <a:t>人権の尊重</a:t>
            </a:r>
            <a:endParaRPr lang="en-US" altLang="ja-JP" dirty="0"/>
          </a:p>
          <a:p>
            <a:pPr lvl="1"/>
            <a:r>
              <a:rPr kumimoji="1" lang="ja-JP" altLang="en-US"/>
              <a:t>自己決定権の尊重</a:t>
            </a:r>
            <a:endParaRPr kumimoji="1" lang="en-US" altLang="ja-JP" dirty="0"/>
          </a:p>
          <a:p>
            <a:pPr lvl="1"/>
            <a:r>
              <a:rPr lang="ja-JP" altLang="en-US"/>
              <a:t>プライバシー保護</a:t>
            </a:r>
            <a:endParaRPr kumimoji="1" lang="en-US" altLang="ja-JP" dirty="0"/>
          </a:p>
          <a:p>
            <a:pPr lvl="1"/>
            <a:r>
              <a:rPr lang="ja-JP" altLang="en-US"/>
              <a:t>公平性への配慮</a:t>
            </a:r>
            <a:endParaRPr lang="en-US" altLang="ja-JP" dirty="0"/>
          </a:p>
          <a:p>
            <a:r>
              <a:rPr lang="ja-JP" altLang="en-US"/>
              <a:t>判断根拠の説明可能性</a:t>
            </a:r>
            <a:endParaRPr lang="en-US" altLang="ja-JP" dirty="0"/>
          </a:p>
          <a:p>
            <a:r>
              <a:rPr lang="ja-JP" altLang="en-US"/>
              <a:t>判断過程の追跡可能性</a:t>
            </a:r>
            <a:endParaRPr lang="en-US" altLang="ja-JP" dirty="0"/>
          </a:p>
          <a:p>
            <a:endParaRPr kumimoji="1" lang="ja-JP" altLang="en-US"/>
          </a:p>
        </p:txBody>
      </p:sp>
      <p:sp>
        <p:nvSpPr>
          <p:cNvPr id="4" name="右中かっこ 3">
            <a:extLst>
              <a:ext uri="{FF2B5EF4-FFF2-40B4-BE49-F238E27FC236}">
                <a16:creationId xmlns:a16="http://schemas.microsoft.com/office/drawing/2014/main" id="{336622B5-710B-5D47-9494-95A67222BFD0}"/>
              </a:ext>
            </a:extLst>
          </p:cNvPr>
          <p:cNvSpPr/>
          <p:nvPr/>
        </p:nvSpPr>
        <p:spPr>
          <a:xfrm>
            <a:off x="6210072" y="2979868"/>
            <a:ext cx="586409" cy="1901118"/>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1FEF9EE8-BAD0-F64E-8F6C-ECEBE2116026}"/>
              </a:ext>
            </a:extLst>
          </p:cNvPr>
          <p:cNvSpPr txBox="1"/>
          <p:nvPr/>
        </p:nvSpPr>
        <p:spPr>
          <a:xfrm>
            <a:off x="6988186" y="3618441"/>
            <a:ext cx="800219" cy="461665"/>
          </a:xfrm>
          <a:prstGeom prst="rect">
            <a:avLst/>
          </a:prstGeom>
          <a:noFill/>
        </p:spPr>
        <p:txBody>
          <a:bodyPr wrap="none" rtlCol="0">
            <a:spAutoFit/>
          </a:bodyPr>
          <a:lstStyle/>
          <a:p>
            <a:r>
              <a:rPr kumimoji="1" lang="ja-JP" altLang="en-US" sz="2400"/>
              <a:t>制約</a:t>
            </a:r>
          </a:p>
        </p:txBody>
      </p:sp>
      <p:sp>
        <p:nvSpPr>
          <p:cNvPr id="6" name="右中かっこ 5">
            <a:extLst>
              <a:ext uri="{FF2B5EF4-FFF2-40B4-BE49-F238E27FC236}">
                <a16:creationId xmlns:a16="http://schemas.microsoft.com/office/drawing/2014/main" id="{77FC3C3C-7160-594D-B7E6-3A12A53EFA59}"/>
              </a:ext>
            </a:extLst>
          </p:cNvPr>
          <p:cNvSpPr/>
          <p:nvPr/>
        </p:nvSpPr>
        <p:spPr>
          <a:xfrm>
            <a:off x="6210072" y="5112769"/>
            <a:ext cx="516835" cy="920128"/>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3376769B-9F54-FD4F-A373-8BA599D9C52C}"/>
              </a:ext>
            </a:extLst>
          </p:cNvPr>
          <p:cNvSpPr txBox="1"/>
          <p:nvPr/>
        </p:nvSpPr>
        <p:spPr>
          <a:xfrm>
            <a:off x="6988186" y="5367815"/>
            <a:ext cx="1415772" cy="461665"/>
          </a:xfrm>
          <a:prstGeom prst="rect">
            <a:avLst/>
          </a:prstGeom>
          <a:noFill/>
        </p:spPr>
        <p:txBody>
          <a:bodyPr wrap="none" rtlCol="0">
            <a:spAutoFit/>
          </a:bodyPr>
          <a:lstStyle/>
          <a:p>
            <a:r>
              <a:rPr kumimoji="1" lang="ja-JP" altLang="en-US" sz="2400"/>
              <a:t>事後検証</a:t>
            </a:r>
          </a:p>
        </p:txBody>
      </p:sp>
      <p:sp>
        <p:nvSpPr>
          <p:cNvPr id="9" name="右中かっこ 8">
            <a:extLst>
              <a:ext uri="{FF2B5EF4-FFF2-40B4-BE49-F238E27FC236}">
                <a16:creationId xmlns:a16="http://schemas.microsoft.com/office/drawing/2014/main" id="{8714DB67-4EE3-2941-8ED6-198C61CBE9C2}"/>
              </a:ext>
            </a:extLst>
          </p:cNvPr>
          <p:cNvSpPr/>
          <p:nvPr/>
        </p:nvSpPr>
        <p:spPr>
          <a:xfrm>
            <a:off x="6204293" y="1967763"/>
            <a:ext cx="586409" cy="784270"/>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0CF7AF4D-1715-7B47-AF76-188CC8DE2FD9}"/>
              </a:ext>
            </a:extLst>
          </p:cNvPr>
          <p:cNvSpPr txBox="1"/>
          <p:nvPr/>
        </p:nvSpPr>
        <p:spPr>
          <a:xfrm>
            <a:off x="6988186" y="1921051"/>
            <a:ext cx="2898097" cy="461665"/>
          </a:xfrm>
          <a:prstGeom prst="rect">
            <a:avLst/>
          </a:prstGeom>
          <a:noFill/>
        </p:spPr>
        <p:txBody>
          <a:bodyPr wrap="square" rtlCol="0">
            <a:spAutoFit/>
          </a:bodyPr>
          <a:lstStyle/>
          <a:p>
            <a:r>
              <a:rPr kumimoji="1" lang="ja-JP" altLang="en-US" sz="2400"/>
              <a:t>必要条件</a:t>
            </a:r>
          </a:p>
        </p:txBody>
      </p:sp>
      <p:cxnSp>
        <p:nvCxnSpPr>
          <p:cNvPr id="12" name="Google Shape;80;p14">
            <a:extLst>
              <a:ext uri="{FF2B5EF4-FFF2-40B4-BE49-F238E27FC236}">
                <a16:creationId xmlns:a16="http://schemas.microsoft.com/office/drawing/2014/main" id="{ECA51EC6-3523-104A-A19D-1E1754CE69F6}"/>
              </a:ext>
            </a:extLst>
          </p:cNvPr>
          <p:cNvCxnSpPr/>
          <p:nvPr/>
        </p:nvCxnSpPr>
        <p:spPr>
          <a:xfrm>
            <a:off x="0" y="847725"/>
            <a:ext cx="9163200" cy="0"/>
          </a:xfrm>
          <a:prstGeom prst="straightConnector1">
            <a:avLst/>
          </a:prstGeom>
          <a:noFill/>
          <a:ln w="38100" cap="flat" cmpd="sng">
            <a:solidFill>
              <a:schemeClr val="dk2"/>
            </a:solidFill>
            <a:prstDash val="solid"/>
            <a:round/>
            <a:headEnd type="none" w="med" len="med"/>
            <a:tailEnd type="none" w="med" len="med"/>
          </a:ln>
        </p:spPr>
      </p:cxnSp>
    </p:spTree>
    <p:extLst>
      <p:ext uri="{BB962C8B-B14F-4D97-AF65-F5344CB8AC3E}">
        <p14:creationId xmlns:p14="http://schemas.microsoft.com/office/powerpoint/2010/main" val="32276351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DFAFB98-2D2D-714D-B270-462C2F23BABC}"/>
              </a:ext>
            </a:extLst>
          </p:cNvPr>
          <p:cNvSpPr>
            <a:spLocks noGrp="1"/>
          </p:cNvSpPr>
          <p:nvPr>
            <p:ph type="title"/>
          </p:nvPr>
        </p:nvSpPr>
        <p:spPr>
          <a:xfrm>
            <a:off x="628650" y="341521"/>
            <a:ext cx="7886700" cy="338533"/>
          </a:xfrm>
        </p:spPr>
        <p:txBody>
          <a:bodyPr>
            <a:noAutofit/>
          </a:bodyPr>
          <a:lstStyle/>
          <a:p>
            <a:r>
              <a:rPr lang="en-US" altLang="ja-JP" sz="2400" b="1" dirty="0">
                <a:latin typeface="+mn-lt"/>
                <a:ea typeface="+mn-ea"/>
                <a:cs typeface="+mn-cs"/>
              </a:rPr>
              <a:t>AI</a:t>
            </a:r>
            <a:r>
              <a:rPr lang="ja-JP" altLang="en-US" sz="2400" b="1">
                <a:latin typeface="+mn-lt"/>
                <a:ea typeface="+mn-ea"/>
                <a:cs typeface="+mn-cs"/>
              </a:rPr>
              <a:t>による判断・意思決定が信頼される条件</a:t>
            </a:r>
          </a:p>
        </p:txBody>
      </p:sp>
      <p:sp>
        <p:nvSpPr>
          <p:cNvPr id="3" name="コンテンツ プレースホルダー 2">
            <a:extLst>
              <a:ext uri="{FF2B5EF4-FFF2-40B4-BE49-F238E27FC236}">
                <a16:creationId xmlns:a16="http://schemas.microsoft.com/office/drawing/2014/main" id="{C487B009-ED2B-6944-9C0E-541274E50B36}"/>
              </a:ext>
            </a:extLst>
          </p:cNvPr>
          <p:cNvSpPr>
            <a:spLocks noGrp="1"/>
          </p:cNvSpPr>
          <p:nvPr>
            <p:ph idx="1"/>
          </p:nvPr>
        </p:nvSpPr>
        <p:spPr/>
        <p:txBody>
          <a:bodyPr>
            <a:normAutofit/>
          </a:bodyPr>
          <a:lstStyle/>
          <a:p>
            <a:r>
              <a:rPr lang="ja-JP" altLang="en-US"/>
              <a:t>エキスパートレベルの品質</a:t>
            </a:r>
            <a:endParaRPr lang="en-US" altLang="ja-JP" dirty="0"/>
          </a:p>
          <a:p>
            <a:r>
              <a:rPr lang="ja-JP" altLang="en-US"/>
              <a:t>法令遵守</a:t>
            </a:r>
            <a:endParaRPr lang="en-US" altLang="ja-JP" dirty="0"/>
          </a:p>
          <a:p>
            <a:r>
              <a:rPr lang="ja-JP" altLang="en-US"/>
              <a:t>環境変化・攻撃に対する安定性</a:t>
            </a:r>
            <a:endParaRPr lang="en-US" altLang="ja-JP" dirty="0"/>
          </a:p>
          <a:p>
            <a:r>
              <a:rPr lang="ja-JP" altLang="en-US"/>
              <a:t>人権の尊重</a:t>
            </a:r>
            <a:endParaRPr lang="en-US" altLang="ja-JP" dirty="0"/>
          </a:p>
          <a:p>
            <a:pPr lvl="1"/>
            <a:r>
              <a:rPr kumimoji="1" lang="ja-JP" altLang="en-US"/>
              <a:t>自己決定権の尊重</a:t>
            </a:r>
            <a:endParaRPr kumimoji="1" lang="en-US" altLang="ja-JP" dirty="0"/>
          </a:p>
          <a:p>
            <a:pPr lvl="1"/>
            <a:r>
              <a:rPr lang="ja-JP" altLang="en-US"/>
              <a:t>プライバシー保護</a:t>
            </a:r>
            <a:endParaRPr kumimoji="1" lang="en-US" altLang="ja-JP" dirty="0"/>
          </a:p>
          <a:p>
            <a:pPr lvl="1"/>
            <a:r>
              <a:rPr lang="ja-JP" altLang="en-US"/>
              <a:t>公平性への配慮</a:t>
            </a:r>
            <a:endParaRPr lang="en-US" altLang="ja-JP" dirty="0"/>
          </a:p>
          <a:p>
            <a:r>
              <a:rPr lang="ja-JP" altLang="en-US"/>
              <a:t>判断根拠の説明可能性</a:t>
            </a:r>
            <a:endParaRPr lang="en-US" altLang="ja-JP" dirty="0"/>
          </a:p>
          <a:p>
            <a:r>
              <a:rPr lang="ja-JP" altLang="en-US"/>
              <a:t>判断過程の追跡可能性</a:t>
            </a:r>
            <a:endParaRPr lang="en-US" altLang="ja-JP" dirty="0"/>
          </a:p>
          <a:p>
            <a:endParaRPr kumimoji="1" lang="ja-JP" altLang="en-US"/>
          </a:p>
        </p:txBody>
      </p:sp>
      <p:sp>
        <p:nvSpPr>
          <p:cNvPr id="4" name="右中かっこ 3">
            <a:extLst>
              <a:ext uri="{FF2B5EF4-FFF2-40B4-BE49-F238E27FC236}">
                <a16:creationId xmlns:a16="http://schemas.microsoft.com/office/drawing/2014/main" id="{336622B5-710B-5D47-9494-95A67222BFD0}"/>
              </a:ext>
            </a:extLst>
          </p:cNvPr>
          <p:cNvSpPr/>
          <p:nvPr/>
        </p:nvSpPr>
        <p:spPr>
          <a:xfrm>
            <a:off x="6210072" y="2979868"/>
            <a:ext cx="586409" cy="1901118"/>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1FEF9EE8-BAD0-F64E-8F6C-ECEBE2116026}"/>
              </a:ext>
            </a:extLst>
          </p:cNvPr>
          <p:cNvSpPr txBox="1"/>
          <p:nvPr/>
        </p:nvSpPr>
        <p:spPr>
          <a:xfrm>
            <a:off x="6988186" y="3618441"/>
            <a:ext cx="800219" cy="461665"/>
          </a:xfrm>
          <a:prstGeom prst="rect">
            <a:avLst/>
          </a:prstGeom>
          <a:noFill/>
        </p:spPr>
        <p:txBody>
          <a:bodyPr wrap="none" rtlCol="0">
            <a:spAutoFit/>
          </a:bodyPr>
          <a:lstStyle/>
          <a:p>
            <a:r>
              <a:rPr kumimoji="1" lang="ja-JP" altLang="en-US" sz="2400"/>
              <a:t>制約</a:t>
            </a:r>
          </a:p>
        </p:txBody>
      </p:sp>
      <p:sp>
        <p:nvSpPr>
          <p:cNvPr id="6" name="右中かっこ 5">
            <a:extLst>
              <a:ext uri="{FF2B5EF4-FFF2-40B4-BE49-F238E27FC236}">
                <a16:creationId xmlns:a16="http://schemas.microsoft.com/office/drawing/2014/main" id="{77FC3C3C-7160-594D-B7E6-3A12A53EFA59}"/>
              </a:ext>
            </a:extLst>
          </p:cNvPr>
          <p:cNvSpPr/>
          <p:nvPr/>
        </p:nvSpPr>
        <p:spPr>
          <a:xfrm>
            <a:off x="6210072" y="5112769"/>
            <a:ext cx="516835" cy="920128"/>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3376769B-9F54-FD4F-A373-8BA599D9C52C}"/>
              </a:ext>
            </a:extLst>
          </p:cNvPr>
          <p:cNvSpPr txBox="1"/>
          <p:nvPr/>
        </p:nvSpPr>
        <p:spPr>
          <a:xfrm>
            <a:off x="6988186" y="5367815"/>
            <a:ext cx="1415772" cy="461665"/>
          </a:xfrm>
          <a:prstGeom prst="rect">
            <a:avLst/>
          </a:prstGeom>
          <a:noFill/>
        </p:spPr>
        <p:txBody>
          <a:bodyPr wrap="none" rtlCol="0">
            <a:spAutoFit/>
          </a:bodyPr>
          <a:lstStyle/>
          <a:p>
            <a:r>
              <a:rPr kumimoji="1" lang="ja-JP" altLang="en-US" sz="2400"/>
              <a:t>事後検証</a:t>
            </a:r>
          </a:p>
        </p:txBody>
      </p:sp>
      <p:sp>
        <p:nvSpPr>
          <p:cNvPr id="9" name="右中かっこ 8">
            <a:extLst>
              <a:ext uri="{FF2B5EF4-FFF2-40B4-BE49-F238E27FC236}">
                <a16:creationId xmlns:a16="http://schemas.microsoft.com/office/drawing/2014/main" id="{8714DB67-4EE3-2941-8ED6-198C61CBE9C2}"/>
              </a:ext>
            </a:extLst>
          </p:cNvPr>
          <p:cNvSpPr/>
          <p:nvPr/>
        </p:nvSpPr>
        <p:spPr>
          <a:xfrm>
            <a:off x="6204293" y="1967763"/>
            <a:ext cx="586409" cy="784270"/>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0CF7AF4D-1715-7B47-AF76-188CC8DE2FD9}"/>
              </a:ext>
            </a:extLst>
          </p:cNvPr>
          <p:cNvSpPr txBox="1"/>
          <p:nvPr/>
        </p:nvSpPr>
        <p:spPr>
          <a:xfrm>
            <a:off x="6988186" y="1921051"/>
            <a:ext cx="2898097" cy="461665"/>
          </a:xfrm>
          <a:prstGeom prst="rect">
            <a:avLst/>
          </a:prstGeom>
          <a:noFill/>
        </p:spPr>
        <p:txBody>
          <a:bodyPr wrap="square" rtlCol="0">
            <a:spAutoFit/>
          </a:bodyPr>
          <a:lstStyle/>
          <a:p>
            <a:r>
              <a:rPr kumimoji="1" lang="ja-JP" altLang="en-US" sz="2400"/>
              <a:t>必要条件</a:t>
            </a:r>
          </a:p>
        </p:txBody>
      </p:sp>
      <p:cxnSp>
        <p:nvCxnSpPr>
          <p:cNvPr id="12" name="Google Shape;80;p14">
            <a:extLst>
              <a:ext uri="{FF2B5EF4-FFF2-40B4-BE49-F238E27FC236}">
                <a16:creationId xmlns:a16="http://schemas.microsoft.com/office/drawing/2014/main" id="{ECA51EC6-3523-104A-A19D-1E1754CE69F6}"/>
              </a:ext>
            </a:extLst>
          </p:cNvPr>
          <p:cNvCxnSpPr/>
          <p:nvPr/>
        </p:nvCxnSpPr>
        <p:spPr>
          <a:xfrm>
            <a:off x="0" y="847725"/>
            <a:ext cx="9163200" cy="0"/>
          </a:xfrm>
          <a:prstGeom prst="straightConnector1">
            <a:avLst/>
          </a:prstGeom>
          <a:noFill/>
          <a:ln w="38100" cap="flat" cmpd="sng">
            <a:solidFill>
              <a:schemeClr val="dk2"/>
            </a:solidFill>
            <a:prstDash val="solid"/>
            <a:round/>
            <a:headEnd type="none" w="med" len="med"/>
            <a:tailEnd type="none" w="med" len="med"/>
          </a:ln>
        </p:spPr>
      </p:cxnSp>
      <p:sp>
        <p:nvSpPr>
          <p:cNvPr id="8" name="円/楕円 7">
            <a:extLst>
              <a:ext uri="{FF2B5EF4-FFF2-40B4-BE49-F238E27FC236}">
                <a16:creationId xmlns:a16="http://schemas.microsoft.com/office/drawing/2014/main" id="{9C42405D-78F6-3B43-6894-80AEA3C2AD90}"/>
              </a:ext>
            </a:extLst>
          </p:cNvPr>
          <p:cNvSpPr/>
          <p:nvPr/>
        </p:nvSpPr>
        <p:spPr>
          <a:xfrm>
            <a:off x="661897" y="2752033"/>
            <a:ext cx="5860823" cy="62143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845971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438D489-757A-6D49-9580-28EBB551B9B6}"/>
              </a:ext>
            </a:extLst>
          </p:cNvPr>
          <p:cNvSpPr>
            <a:spLocks noGrp="1"/>
          </p:cNvSpPr>
          <p:nvPr>
            <p:ph type="title"/>
          </p:nvPr>
        </p:nvSpPr>
        <p:spPr>
          <a:xfrm>
            <a:off x="628650" y="-216767"/>
            <a:ext cx="8273250" cy="1325563"/>
          </a:xfrm>
        </p:spPr>
        <p:txBody>
          <a:bodyPr>
            <a:normAutofit/>
          </a:bodyPr>
          <a:lstStyle/>
          <a:p>
            <a:r>
              <a:rPr lang="en-US" altLang="ja-JP" sz="2800" b="1" dirty="0">
                <a:latin typeface="+mn-lt"/>
                <a:ea typeface="+mn-ea"/>
                <a:cs typeface="+mn-cs"/>
              </a:rPr>
              <a:t>AI</a:t>
            </a:r>
            <a:r>
              <a:rPr lang="ja-JP" altLang="en-US" sz="2800" b="1">
                <a:latin typeface="+mn-lt"/>
                <a:ea typeface="+mn-ea"/>
                <a:cs typeface="+mn-cs"/>
              </a:rPr>
              <a:t>を騙す画像：敵対的サンプル</a:t>
            </a:r>
            <a:r>
              <a:rPr lang="en-US" altLang="ja-JP" sz="2800" b="1" dirty="0">
                <a:latin typeface="+mn-lt"/>
                <a:ea typeface="+mn-ea"/>
                <a:cs typeface="+mn-cs"/>
              </a:rPr>
              <a:t>(AE)</a:t>
            </a:r>
            <a:r>
              <a:rPr lang="ja-JP" altLang="en-US" sz="2800" b="1">
                <a:latin typeface="+mn-lt"/>
                <a:ea typeface="+mn-ea"/>
                <a:cs typeface="+mn-cs"/>
              </a:rPr>
              <a:t>　</a:t>
            </a:r>
            <a:r>
              <a:rPr lang="en-US" altLang="ja-JP" sz="2800" b="1" dirty="0">
                <a:latin typeface="+mn-lt"/>
                <a:ea typeface="+mn-ea"/>
                <a:cs typeface="+mn-cs"/>
              </a:rPr>
              <a:t>[Szegedy+13] </a:t>
            </a:r>
            <a:endParaRPr lang="ja-JP" altLang="en-US" sz="2800" b="1">
              <a:latin typeface="+mn-lt"/>
              <a:ea typeface="+mn-ea"/>
              <a:cs typeface="+mn-cs"/>
            </a:endParaRPr>
          </a:p>
        </p:txBody>
      </p:sp>
      <p:pic>
        <p:nvPicPr>
          <p:cNvPr id="5" name="図 4">
            <a:extLst>
              <a:ext uri="{FF2B5EF4-FFF2-40B4-BE49-F238E27FC236}">
                <a16:creationId xmlns:a16="http://schemas.microsoft.com/office/drawing/2014/main" id="{1D5A9849-8B81-354A-83FE-223879DCD6FC}"/>
              </a:ext>
            </a:extLst>
          </p:cNvPr>
          <p:cNvPicPr>
            <a:picLocks noChangeAspect="1"/>
          </p:cNvPicPr>
          <p:nvPr/>
        </p:nvPicPr>
        <p:blipFill>
          <a:blip r:embed="rId2"/>
          <a:stretch>
            <a:fillRect/>
          </a:stretch>
        </p:blipFill>
        <p:spPr>
          <a:xfrm>
            <a:off x="251700" y="1367872"/>
            <a:ext cx="8659800" cy="3089564"/>
          </a:xfrm>
          <a:prstGeom prst="rect">
            <a:avLst/>
          </a:prstGeom>
        </p:spPr>
      </p:pic>
      <p:sp>
        <p:nvSpPr>
          <p:cNvPr id="4" name="スライド番号プレースホルダー 3">
            <a:extLst>
              <a:ext uri="{FF2B5EF4-FFF2-40B4-BE49-F238E27FC236}">
                <a16:creationId xmlns:a16="http://schemas.microsoft.com/office/drawing/2014/main" id="{44B157FC-4BA8-D049-8025-F8F547628B48}"/>
              </a:ext>
            </a:extLst>
          </p:cNvPr>
          <p:cNvSpPr>
            <a:spLocks noGrp="1"/>
          </p:cNvSpPr>
          <p:nvPr>
            <p:ph type="sldNum" sz="quarter" idx="12"/>
          </p:nvPr>
        </p:nvSpPr>
        <p:spPr/>
        <p:txBody>
          <a:bodyPr/>
          <a:lstStyle/>
          <a:p>
            <a:fld id="{7B865343-CED7-3449-A6AB-42C48B0761F0}" type="slidenum">
              <a:rPr kumimoji="1" lang="ja-JP" altLang="en-US" smtClean="0"/>
              <a:t>7</a:t>
            </a:fld>
            <a:endParaRPr kumimoji="1" lang="ja-JP" altLang="en-US"/>
          </a:p>
        </p:txBody>
      </p:sp>
      <p:sp>
        <p:nvSpPr>
          <p:cNvPr id="6" name="角丸四角形吹き出し 5">
            <a:extLst>
              <a:ext uri="{FF2B5EF4-FFF2-40B4-BE49-F238E27FC236}">
                <a16:creationId xmlns:a16="http://schemas.microsoft.com/office/drawing/2014/main" id="{0F04823C-D596-DD45-884D-A4324CF3D454}"/>
              </a:ext>
            </a:extLst>
          </p:cNvPr>
          <p:cNvSpPr/>
          <p:nvPr/>
        </p:nvSpPr>
        <p:spPr>
          <a:xfrm>
            <a:off x="2974398" y="4703163"/>
            <a:ext cx="2596284" cy="551078"/>
          </a:xfrm>
          <a:prstGeom prst="wedgeRoundRectCallout">
            <a:avLst>
              <a:gd name="adj1" fmla="val 84240"/>
              <a:gd name="adj2" fmla="val -109449"/>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t>人間はパンダと認識</a:t>
            </a:r>
          </a:p>
        </p:txBody>
      </p:sp>
      <p:sp>
        <p:nvSpPr>
          <p:cNvPr id="7" name="角丸四角形吹き出し 6">
            <a:extLst>
              <a:ext uri="{FF2B5EF4-FFF2-40B4-BE49-F238E27FC236}">
                <a16:creationId xmlns:a16="http://schemas.microsoft.com/office/drawing/2014/main" id="{DCA8D317-1A39-E44A-9260-FEEB2FB4942B}"/>
              </a:ext>
            </a:extLst>
          </p:cNvPr>
          <p:cNvSpPr/>
          <p:nvPr/>
        </p:nvSpPr>
        <p:spPr>
          <a:xfrm>
            <a:off x="5843360" y="4703164"/>
            <a:ext cx="2795186" cy="551078"/>
          </a:xfrm>
          <a:prstGeom prst="wedgeRoundRectCallout">
            <a:avLst>
              <a:gd name="adj1" fmla="val -20266"/>
              <a:gd name="adj2" fmla="val -108135"/>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t>AI</a:t>
            </a:r>
            <a:r>
              <a:rPr kumimoji="1" lang="ja-JP" altLang="en-US" sz="1600"/>
              <a:t>はテナガザルと認識</a:t>
            </a:r>
          </a:p>
        </p:txBody>
      </p:sp>
      <p:pic>
        <p:nvPicPr>
          <p:cNvPr id="8" name="Shape 76" descr="adversary.png">
            <a:extLst>
              <a:ext uri="{FF2B5EF4-FFF2-40B4-BE49-F238E27FC236}">
                <a16:creationId xmlns:a16="http://schemas.microsoft.com/office/drawing/2014/main" id="{6148FFA6-024C-0C41-8006-D3324DE81524}"/>
              </a:ext>
            </a:extLst>
          </p:cNvPr>
          <p:cNvPicPr preferRelativeResize="0"/>
          <p:nvPr/>
        </p:nvPicPr>
        <p:blipFill>
          <a:blip r:embed="rId3">
            <a:alphaModFix/>
          </a:blip>
          <a:stretch>
            <a:fillRect/>
          </a:stretch>
        </p:blipFill>
        <p:spPr>
          <a:xfrm>
            <a:off x="5396342" y="1354452"/>
            <a:ext cx="612349" cy="1120281"/>
          </a:xfrm>
          <a:prstGeom prst="rect">
            <a:avLst/>
          </a:prstGeom>
          <a:noFill/>
          <a:ln>
            <a:noFill/>
          </a:ln>
        </p:spPr>
      </p:pic>
      <p:cxnSp>
        <p:nvCxnSpPr>
          <p:cNvPr id="10" name="Google Shape;80;p14">
            <a:extLst>
              <a:ext uri="{FF2B5EF4-FFF2-40B4-BE49-F238E27FC236}">
                <a16:creationId xmlns:a16="http://schemas.microsoft.com/office/drawing/2014/main" id="{9252C4F7-B191-B042-B78E-7BAF8D3E6860}"/>
              </a:ext>
            </a:extLst>
          </p:cNvPr>
          <p:cNvCxnSpPr/>
          <p:nvPr/>
        </p:nvCxnSpPr>
        <p:spPr>
          <a:xfrm>
            <a:off x="0" y="847725"/>
            <a:ext cx="9163200" cy="0"/>
          </a:xfrm>
          <a:prstGeom prst="straightConnector1">
            <a:avLst/>
          </a:prstGeom>
          <a:noFill/>
          <a:ln w="38100" cap="flat" cmpd="sng">
            <a:solidFill>
              <a:schemeClr val="dk2"/>
            </a:solidFill>
            <a:prstDash val="solid"/>
            <a:round/>
            <a:headEnd type="none" w="med" len="med"/>
            <a:tailEnd type="none" w="med" len="med"/>
          </a:ln>
        </p:spPr>
      </p:cxnSp>
      <p:sp>
        <p:nvSpPr>
          <p:cNvPr id="9" name="コンテンツ プレースホルダー 2">
            <a:extLst>
              <a:ext uri="{FF2B5EF4-FFF2-40B4-BE49-F238E27FC236}">
                <a16:creationId xmlns:a16="http://schemas.microsoft.com/office/drawing/2014/main" id="{7830FEDD-E8F1-B42D-F06F-6C121E9367ED}"/>
              </a:ext>
            </a:extLst>
          </p:cNvPr>
          <p:cNvSpPr>
            <a:spLocks noGrp="1"/>
          </p:cNvSpPr>
          <p:nvPr>
            <p:ph idx="1"/>
          </p:nvPr>
        </p:nvSpPr>
        <p:spPr>
          <a:xfrm>
            <a:off x="344558" y="5836205"/>
            <a:ext cx="8659800" cy="734761"/>
          </a:xfrm>
        </p:spPr>
        <p:txBody>
          <a:bodyPr>
            <a:normAutofit fontScale="92500" lnSpcReduction="20000"/>
          </a:bodyPr>
          <a:lstStyle/>
          <a:p>
            <a:pPr marL="0" indent="0">
              <a:buNone/>
            </a:pPr>
            <a:r>
              <a:rPr kumimoji="1" lang="ja-JP" altLang="en-US" sz="2400"/>
              <a:t>高精度と思われる</a:t>
            </a:r>
            <a:r>
              <a:rPr kumimoji="1" lang="en-US" altLang="ja-JP" sz="2400" dirty="0"/>
              <a:t>AI</a:t>
            </a:r>
            <a:r>
              <a:rPr kumimoji="1" lang="ja-JP" altLang="en-US" sz="2400"/>
              <a:t>にも多くの脆弱性が残されている</a:t>
            </a:r>
            <a:endParaRPr kumimoji="1" lang="en-US" altLang="ja-JP" sz="2400" dirty="0"/>
          </a:p>
          <a:p>
            <a:pPr marL="0" indent="0">
              <a:buNone/>
            </a:pPr>
            <a:r>
              <a:rPr lang="ja-JP" altLang="en-US" sz="2400"/>
              <a:t>どのような脆弱性があり、それをどう克服するか？</a:t>
            </a:r>
            <a:endParaRPr kumimoji="1" lang="ja-JP" altLang="en-US" sz="2400" dirty="0"/>
          </a:p>
        </p:txBody>
      </p:sp>
    </p:spTree>
    <p:extLst>
      <p:ext uri="{BB962C8B-B14F-4D97-AF65-F5344CB8AC3E}">
        <p14:creationId xmlns:p14="http://schemas.microsoft.com/office/powerpoint/2010/main" val="12807296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9036" y="4802346"/>
            <a:ext cx="3346315" cy="747372"/>
          </a:xfrm>
        </p:spPr>
        <p:txBody>
          <a:bodyPr>
            <a:noAutofit/>
          </a:bodyPr>
          <a:lstStyle/>
          <a:p>
            <a:pPr marL="0" indent="0">
              <a:buNone/>
            </a:pPr>
            <a:r>
              <a:rPr lang="ja-JP" altLang="en-US" sz="2000">
                <a:solidFill>
                  <a:srgbClr val="FF0000"/>
                </a:solidFill>
              </a:rPr>
              <a:t>放送、インターネット</a:t>
            </a:r>
            <a:r>
              <a:rPr lang="ja-JP" altLang="en-US" sz="2000" dirty="0">
                <a:solidFill>
                  <a:srgbClr val="FF0000"/>
                </a:solidFill>
              </a:rPr>
              <a:t>動画などを通じて多数のデバイスに影響</a:t>
            </a:r>
            <a:r>
              <a:rPr lang="ja-JP" altLang="en-US" sz="2000">
                <a:solidFill>
                  <a:srgbClr val="FF0000"/>
                </a:solidFill>
              </a:rPr>
              <a:t>を及ぼす</a:t>
            </a:r>
            <a:endParaRPr lang="ja-JP" altLang="en-US" sz="2000" dirty="0">
              <a:solidFill>
                <a:srgbClr val="FF0000"/>
              </a:solidFill>
            </a:endParaRPr>
          </a:p>
        </p:txBody>
      </p:sp>
      <p:sp>
        <p:nvSpPr>
          <p:cNvPr id="4" name="AutoShape 2" descr="iphoneãã®ç»åæ¤ç´¢çµæ"/>
          <p:cNvSpPr>
            <a:spLocks noChangeAspect="1" noChangeArrowheads="1"/>
          </p:cNvSpPr>
          <p:nvPr/>
        </p:nvSpPr>
        <p:spPr bwMode="auto">
          <a:xfrm>
            <a:off x="154744" y="30470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 name="AutoShape 4" descr="iphoneãã®ç»åæ¤ç´¢çµæ"/>
          <p:cNvSpPr>
            <a:spLocks noChangeAspect="1" noChangeArrowheads="1"/>
          </p:cNvSpPr>
          <p:nvPr/>
        </p:nvSpPr>
        <p:spPr bwMode="auto">
          <a:xfrm>
            <a:off x="307144" y="45710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1034" name="Picture 10" descr="speakerãã®ç»åæ¤ç´¢çµ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6664" y="1662581"/>
            <a:ext cx="1089239" cy="1089239"/>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12" descr="radioãã®ç»åæ¤ç´¢çµæ"/>
          <p:cNvSpPr>
            <a:spLocks noChangeAspect="1" noChangeArrowheads="1"/>
          </p:cNvSpPr>
          <p:nvPr/>
        </p:nvSpPr>
        <p:spPr bwMode="auto">
          <a:xfrm>
            <a:off x="459544" y="60950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 name="AutoShape 14" descr="radioãã®ç»åæ¤ç´¢çµæ"/>
          <p:cNvSpPr>
            <a:spLocks noChangeAspect="1" noChangeArrowheads="1"/>
          </p:cNvSpPr>
          <p:nvPr/>
        </p:nvSpPr>
        <p:spPr bwMode="auto">
          <a:xfrm>
            <a:off x="611944" y="76190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 name="AutoShape 16" descr="radioãã®ç»åæ¤ç´¢çµæ"/>
          <p:cNvSpPr>
            <a:spLocks noChangeAspect="1" noChangeArrowheads="1"/>
          </p:cNvSpPr>
          <p:nvPr/>
        </p:nvSpPr>
        <p:spPr bwMode="auto">
          <a:xfrm flipH="1">
            <a:off x="-1073173" y="1439599"/>
            <a:ext cx="1837517" cy="183751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 name="AutoShape 22" descr="radioãã®ç»åæ¤ç´¢çµæ"/>
          <p:cNvSpPr>
            <a:spLocks noChangeAspect="1" noChangeArrowheads="1"/>
          </p:cNvSpPr>
          <p:nvPr/>
        </p:nvSpPr>
        <p:spPr bwMode="auto">
          <a:xfrm>
            <a:off x="764344" y="91430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1050" name="Picture 26" descr="radioãã®ç»åæ¤ç´¢çµæ"/>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6664" y="3045349"/>
            <a:ext cx="1510116" cy="151011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iphoneãã®ç»åæ¤ç´¢çµæ"/>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3192" y="446137"/>
            <a:ext cx="815073" cy="124113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iphoneãã®ç»åæ¤ç´¢çµæ"/>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5458" y="1814586"/>
            <a:ext cx="815073" cy="124113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iphoneãã®ç»åæ¤ç´¢çµæ"/>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4431" y="3032791"/>
            <a:ext cx="815073" cy="124113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iphoneãã®ç»åæ¤ç´¢çµæ"/>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3651" y="3934898"/>
            <a:ext cx="815073" cy="1241134"/>
          </a:xfrm>
          <a:prstGeom prst="rect">
            <a:avLst/>
          </a:prstGeom>
          <a:noFill/>
          <a:extLst>
            <a:ext uri="{909E8E84-426E-40DD-AFC4-6F175D3DCCD1}">
              <a14:hiddenFill xmlns:a14="http://schemas.microsoft.com/office/drawing/2010/main">
                <a:solidFill>
                  <a:srgbClr val="FFFFFF"/>
                </a:solidFill>
              </a14:hiddenFill>
            </a:ext>
          </a:extLst>
        </p:spPr>
      </p:pic>
      <p:pic>
        <p:nvPicPr>
          <p:cNvPr id="14" name="図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4344" y="2591325"/>
            <a:ext cx="1498600" cy="965200"/>
          </a:xfrm>
          <a:prstGeom prst="rect">
            <a:avLst/>
          </a:prstGeom>
        </p:spPr>
      </p:pic>
      <p:cxnSp>
        <p:nvCxnSpPr>
          <p:cNvPr id="22" name="直線矢印コネクタ 21"/>
          <p:cNvCxnSpPr>
            <a:stCxn id="14" idx="3"/>
            <a:endCxn id="1034" idx="1"/>
          </p:cNvCxnSpPr>
          <p:nvPr/>
        </p:nvCxnSpPr>
        <p:spPr>
          <a:xfrm flipV="1">
            <a:off x="2262944" y="2207201"/>
            <a:ext cx="1273720" cy="866724"/>
          </a:xfrm>
          <a:prstGeom prst="straightConnector1">
            <a:avLst/>
          </a:prstGeom>
          <a:ln w="4762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a:stCxn id="14" idx="3"/>
            <a:endCxn id="1050" idx="1"/>
          </p:cNvCxnSpPr>
          <p:nvPr/>
        </p:nvCxnSpPr>
        <p:spPr>
          <a:xfrm>
            <a:off x="2262944" y="3073925"/>
            <a:ext cx="1273720" cy="726482"/>
          </a:xfrm>
          <a:prstGeom prst="straightConnector1">
            <a:avLst/>
          </a:prstGeom>
          <a:ln w="4762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8" name="テキスト ボックス 27"/>
          <p:cNvSpPr txBox="1"/>
          <p:nvPr/>
        </p:nvSpPr>
        <p:spPr>
          <a:xfrm>
            <a:off x="745464" y="3628928"/>
            <a:ext cx="1433550" cy="400110"/>
          </a:xfrm>
          <a:prstGeom prst="rect">
            <a:avLst/>
          </a:prstGeom>
          <a:noFill/>
        </p:spPr>
        <p:txBody>
          <a:bodyPr wrap="square" rtlCol="0">
            <a:spAutoFit/>
          </a:bodyPr>
          <a:lstStyle/>
          <a:p>
            <a:r>
              <a:rPr lang="en-US" altLang="ja-JP" sz="2000"/>
              <a:t>Audio AE</a:t>
            </a:r>
            <a:endParaRPr kumimoji="1" lang="ja-JP" altLang="en-US" sz="2000" dirty="0"/>
          </a:p>
        </p:txBody>
      </p:sp>
      <p:grpSp>
        <p:nvGrpSpPr>
          <p:cNvPr id="6" name="図形グループ 5"/>
          <p:cNvGrpSpPr/>
          <p:nvPr/>
        </p:nvGrpSpPr>
        <p:grpSpPr>
          <a:xfrm rot="1171534">
            <a:off x="4399181" y="2982961"/>
            <a:ext cx="1879004" cy="1827798"/>
            <a:chOff x="4673951" y="1404365"/>
            <a:chExt cx="1879004" cy="1827798"/>
          </a:xfrm>
        </p:grpSpPr>
        <p:sp>
          <p:nvSpPr>
            <p:cNvPr id="24" name="円弧 23"/>
            <p:cNvSpPr/>
            <p:nvPr/>
          </p:nvSpPr>
          <p:spPr>
            <a:xfrm rot="1800000">
              <a:off x="5020235" y="1690690"/>
              <a:ext cx="1229451" cy="1195946"/>
            </a:xfrm>
            <a:prstGeom prst="arc">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3" name="円弧 22"/>
            <p:cNvSpPr/>
            <p:nvPr/>
          </p:nvSpPr>
          <p:spPr>
            <a:xfrm rot="1800000">
              <a:off x="4673951" y="1404365"/>
              <a:ext cx="1879004" cy="1827798"/>
            </a:xfrm>
            <a:prstGeom prst="arc">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6" name="円弧 25"/>
            <p:cNvSpPr/>
            <p:nvPr/>
          </p:nvSpPr>
          <p:spPr>
            <a:xfrm rot="1800000">
              <a:off x="5057917" y="1887602"/>
              <a:ext cx="871915" cy="848154"/>
            </a:xfrm>
            <a:prstGeom prst="arc">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7" name="円弧 26"/>
            <p:cNvSpPr/>
            <p:nvPr/>
          </p:nvSpPr>
          <p:spPr>
            <a:xfrm rot="1800000">
              <a:off x="5079225" y="2066298"/>
              <a:ext cx="554226" cy="539123"/>
            </a:xfrm>
            <a:prstGeom prst="arc">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nvGrpSpPr>
          <p:cNvPr id="29" name="図形グループ 28"/>
          <p:cNvGrpSpPr/>
          <p:nvPr/>
        </p:nvGrpSpPr>
        <p:grpSpPr>
          <a:xfrm rot="163219">
            <a:off x="4445872" y="1399800"/>
            <a:ext cx="1879004" cy="1827798"/>
            <a:chOff x="4673951" y="1404365"/>
            <a:chExt cx="1879004" cy="1827798"/>
          </a:xfrm>
        </p:grpSpPr>
        <p:sp>
          <p:nvSpPr>
            <p:cNvPr id="30" name="円弧 29"/>
            <p:cNvSpPr/>
            <p:nvPr/>
          </p:nvSpPr>
          <p:spPr>
            <a:xfrm rot="1800000">
              <a:off x="5020235" y="1690690"/>
              <a:ext cx="1229451" cy="1195946"/>
            </a:xfrm>
            <a:prstGeom prst="arc">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1" name="円弧 30"/>
            <p:cNvSpPr/>
            <p:nvPr/>
          </p:nvSpPr>
          <p:spPr>
            <a:xfrm rot="1800000">
              <a:off x="4673951" y="1404365"/>
              <a:ext cx="1879004" cy="1827798"/>
            </a:xfrm>
            <a:prstGeom prst="arc">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2" name="円弧 31"/>
            <p:cNvSpPr/>
            <p:nvPr/>
          </p:nvSpPr>
          <p:spPr>
            <a:xfrm rot="1800000">
              <a:off x="5057917" y="1887602"/>
              <a:ext cx="871915" cy="848154"/>
            </a:xfrm>
            <a:prstGeom prst="arc">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3" name="円弧 32"/>
            <p:cNvSpPr/>
            <p:nvPr/>
          </p:nvSpPr>
          <p:spPr>
            <a:xfrm rot="1800000">
              <a:off x="5079225" y="2066298"/>
              <a:ext cx="554226" cy="539123"/>
            </a:xfrm>
            <a:prstGeom prst="arc">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34" name="テキスト ボックス 33"/>
          <p:cNvSpPr txBox="1"/>
          <p:nvPr/>
        </p:nvSpPr>
        <p:spPr>
          <a:xfrm>
            <a:off x="4698723" y="2553037"/>
            <a:ext cx="1433550" cy="400110"/>
          </a:xfrm>
          <a:prstGeom prst="rect">
            <a:avLst/>
          </a:prstGeom>
          <a:noFill/>
        </p:spPr>
        <p:txBody>
          <a:bodyPr wrap="square" rtlCol="0">
            <a:spAutoFit/>
          </a:bodyPr>
          <a:lstStyle/>
          <a:p>
            <a:r>
              <a:rPr lang="en-US" altLang="ja-JP" sz="2000" dirty="0"/>
              <a:t>playback</a:t>
            </a:r>
            <a:endParaRPr kumimoji="1" lang="ja-JP" altLang="en-US" sz="2000" dirty="0"/>
          </a:p>
        </p:txBody>
      </p:sp>
      <p:sp>
        <p:nvSpPr>
          <p:cNvPr id="35" name="テキスト ボックス 34"/>
          <p:cNvSpPr txBox="1"/>
          <p:nvPr/>
        </p:nvSpPr>
        <p:spPr>
          <a:xfrm>
            <a:off x="4628600" y="4371083"/>
            <a:ext cx="1433550" cy="400110"/>
          </a:xfrm>
          <a:prstGeom prst="rect">
            <a:avLst/>
          </a:prstGeom>
          <a:noFill/>
        </p:spPr>
        <p:txBody>
          <a:bodyPr wrap="square" rtlCol="0">
            <a:spAutoFit/>
          </a:bodyPr>
          <a:lstStyle/>
          <a:p>
            <a:r>
              <a:rPr lang="en-US" altLang="ja-JP" sz="2000" dirty="0"/>
              <a:t>broadcast</a:t>
            </a:r>
            <a:endParaRPr kumimoji="1" lang="ja-JP" altLang="en-US" sz="2000" dirty="0"/>
          </a:p>
        </p:txBody>
      </p:sp>
      <p:pic>
        <p:nvPicPr>
          <p:cNvPr id="10" name="図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2255" y="2113640"/>
            <a:ext cx="1883044" cy="416021"/>
          </a:xfrm>
          <a:prstGeom prst="rect">
            <a:avLst/>
          </a:prstGeom>
        </p:spPr>
      </p:pic>
      <p:pic>
        <p:nvPicPr>
          <p:cNvPr id="36" name="Shape 76" descr="adversary.png"/>
          <p:cNvPicPr preferRelativeResize="0"/>
          <p:nvPr/>
        </p:nvPicPr>
        <p:blipFill>
          <a:blip r:embed="rId8">
            <a:alphaModFix/>
          </a:blip>
          <a:stretch>
            <a:fillRect/>
          </a:stretch>
        </p:blipFill>
        <p:spPr>
          <a:xfrm>
            <a:off x="1826124" y="2937286"/>
            <a:ext cx="612349" cy="1120281"/>
          </a:xfrm>
          <a:prstGeom prst="rect">
            <a:avLst/>
          </a:prstGeom>
          <a:noFill/>
          <a:ln>
            <a:noFill/>
          </a:ln>
        </p:spPr>
      </p:pic>
      <p:sp>
        <p:nvSpPr>
          <p:cNvPr id="11" name="角丸四角形吹き出し 10"/>
          <p:cNvSpPr/>
          <p:nvPr/>
        </p:nvSpPr>
        <p:spPr>
          <a:xfrm>
            <a:off x="7692785" y="416762"/>
            <a:ext cx="1291829" cy="751983"/>
          </a:xfrm>
          <a:prstGeom prst="wedgeRoundRectCallout">
            <a:avLst>
              <a:gd name="adj1" fmla="val -85213"/>
              <a:gd name="adj2" fmla="val 82400"/>
              <a:gd name="adj3" fmla="val 16667"/>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solidFill>
                  <a:schemeClr val="bg1"/>
                </a:solidFill>
              </a:rPr>
              <a:t>Call 911</a:t>
            </a:r>
            <a:endParaRPr kumimoji="1" lang="ja-JP" altLang="en-US" dirty="0">
              <a:solidFill>
                <a:schemeClr val="bg1"/>
              </a:solidFill>
            </a:endParaRPr>
          </a:p>
        </p:txBody>
      </p:sp>
      <p:sp>
        <p:nvSpPr>
          <p:cNvPr id="38" name="角丸四角形吹き出し 37"/>
          <p:cNvSpPr/>
          <p:nvPr/>
        </p:nvSpPr>
        <p:spPr>
          <a:xfrm>
            <a:off x="7983032" y="1569667"/>
            <a:ext cx="1291829" cy="751983"/>
          </a:xfrm>
          <a:prstGeom prst="wedgeRoundRectCallout">
            <a:avLst>
              <a:gd name="adj1" fmla="val -85213"/>
              <a:gd name="adj2" fmla="val 82400"/>
              <a:gd name="adj3" fmla="val 16667"/>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chemeClr val="bg1"/>
                </a:solidFill>
              </a:rPr>
              <a:t>Call 911</a:t>
            </a:r>
            <a:endParaRPr lang="ja-JP" altLang="en-US" dirty="0">
              <a:solidFill>
                <a:schemeClr val="bg1"/>
              </a:solidFill>
            </a:endParaRPr>
          </a:p>
        </p:txBody>
      </p:sp>
      <p:sp>
        <p:nvSpPr>
          <p:cNvPr id="40" name="角丸四角形吹き出し 39"/>
          <p:cNvSpPr/>
          <p:nvPr/>
        </p:nvSpPr>
        <p:spPr>
          <a:xfrm>
            <a:off x="7554035" y="2888264"/>
            <a:ext cx="1291829" cy="751983"/>
          </a:xfrm>
          <a:prstGeom prst="wedgeRoundRectCallout">
            <a:avLst>
              <a:gd name="adj1" fmla="val -85213"/>
              <a:gd name="adj2" fmla="val 82400"/>
              <a:gd name="adj3" fmla="val 16667"/>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chemeClr val="bg1"/>
                </a:solidFill>
              </a:rPr>
              <a:t>Call 911</a:t>
            </a:r>
            <a:endParaRPr lang="ja-JP" altLang="en-US" dirty="0">
              <a:solidFill>
                <a:schemeClr val="bg1"/>
              </a:solidFill>
            </a:endParaRPr>
          </a:p>
        </p:txBody>
      </p:sp>
      <p:sp>
        <p:nvSpPr>
          <p:cNvPr id="41" name="角丸四角形吹き出し 40"/>
          <p:cNvSpPr/>
          <p:nvPr/>
        </p:nvSpPr>
        <p:spPr>
          <a:xfrm>
            <a:off x="7909933" y="3858131"/>
            <a:ext cx="1291829" cy="751983"/>
          </a:xfrm>
          <a:prstGeom prst="wedgeRoundRectCallout">
            <a:avLst>
              <a:gd name="adj1" fmla="val -85213"/>
              <a:gd name="adj2" fmla="val 82400"/>
              <a:gd name="adj3" fmla="val 16667"/>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chemeClr val="bg1"/>
                </a:solidFill>
              </a:rPr>
              <a:t>Call 911</a:t>
            </a:r>
            <a:endParaRPr lang="ja-JP" altLang="en-US" dirty="0">
              <a:solidFill>
                <a:schemeClr val="bg1"/>
              </a:solidFill>
            </a:endParaRPr>
          </a:p>
        </p:txBody>
      </p:sp>
      <p:pic>
        <p:nvPicPr>
          <p:cNvPr id="39" name="図 38">
            <a:extLst>
              <a:ext uri="{FF2B5EF4-FFF2-40B4-BE49-F238E27FC236}">
                <a16:creationId xmlns:a16="http://schemas.microsoft.com/office/drawing/2014/main" id="{63C98C95-8AE9-A144-B2B0-7A65177D96EA}"/>
              </a:ext>
            </a:extLst>
          </p:cNvPr>
          <p:cNvPicPr>
            <a:picLocks noChangeAspect="1"/>
          </p:cNvPicPr>
          <p:nvPr/>
        </p:nvPicPr>
        <p:blipFill>
          <a:blip r:embed="rId9"/>
          <a:stretch>
            <a:fillRect/>
          </a:stretch>
        </p:blipFill>
        <p:spPr>
          <a:xfrm>
            <a:off x="3550316" y="4734333"/>
            <a:ext cx="944563" cy="954009"/>
          </a:xfrm>
          <a:prstGeom prst="rect">
            <a:avLst/>
          </a:prstGeom>
        </p:spPr>
      </p:pic>
      <p:cxnSp>
        <p:nvCxnSpPr>
          <p:cNvPr id="42" name="直線矢印コネクタ 41">
            <a:extLst>
              <a:ext uri="{FF2B5EF4-FFF2-40B4-BE49-F238E27FC236}">
                <a16:creationId xmlns:a16="http://schemas.microsoft.com/office/drawing/2014/main" id="{BBBA253C-E533-5040-9953-73EA0AD6BF9C}"/>
              </a:ext>
            </a:extLst>
          </p:cNvPr>
          <p:cNvCxnSpPr>
            <a:cxnSpLocks/>
            <a:endCxn id="39" idx="1"/>
          </p:cNvCxnSpPr>
          <p:nvPr/>
        </p:nvCxnSpPr>
        <p:spPr>
          <a:xfrm>
            <a:off x="2312735" y="3073925"/>
            <a:ext cx="1237581" cy="2137413"/>
          </a:xfrm>
          <a:prstGeom prst="straightConnector1">
            <a:avLst/>
          </a:prstGeom>
          <a:ln w="4762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6" name="角丸四角形吹き出し 15">
            <a:extLst>
              <a:ext uri="{FF2B5EF4-FFF2-40B4-BE49-F238E27FC236}">
                <a16:creationId xmlns:a16="http://schemas.microsoft.com/office/drawing/2014/main" id="{8482351E-7AF6-7D44-938B-500E993E7135}"/>
              </a:ext>
            </a:extLst>
          </p:cNvPr>
          <p:cNvSpPr/>
          <p:nvPr/>
        </p:nvSpPr>
        <p:spPr>
          <a:xfrm>
            <a:off x="5127714" y="5471285"/>
            <a:ext cx="2316807" cy="612648"/>
          </a:xfrm>
          <a:prstGeom prst="wedgeRoundRectCallout">
            <a:avLst>
              <a:gd name="adj1" fmla="val -74466"/>
              <a:gd name="adj2" fmla="val -88907"/>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t>音楽が流れている</a:t>
            </a:r>
            <a:r>
              <a:rPr kumimoji="1" lang="en-US" altLang="ja-JP" dirty="0"/>
              <a:t>…</a:t>
            </a:r>
            <a:endParaRPr kumimoji="1" lang="ja-JP" altLang="en-US"/>
          </a:p>
        </p:txBody>
      </p:sp>
      <p:sp>
        <p:nvSpPr>
          <p:cNvPr id="43" name="テキスト ボックス 42">
            <a:extLst>
              <a:ext uri="{FF2B5EF4-FFF2-40B4-BE49-F238E27FC236}">
                <a16:creationId xmlns:a16="http://schemas.microsoft.com/office/drawing/2014/main" id="{890D23FF-FDC0-DD5B-DE4D-96F59488F9DF}"/>
              </a:ext>
            </a:extLst>
          </p:cNvPr>
          <p:cNvSpPr txBox="1"/>
          <p:nvPr/>
        </p:nvSpPr>
        <p:spPr>
          <a:xfrm>
            <a:off x="73861" y="6323026"/>
            <a:ext cx="8882173" cy="523220"/>
          </a:xfrm>
          <a:prstGeom prst="rect">
            <a:avLst/>
          </a:prstGeom>
          <a:noFill/>
        </p:spPr>
        <p:txBody>
          <a:bodyPr wrap="square">
            <a:spAutoFit/>
          </a:bodyPr>
          <a:lstStyle/>
          <a:p>
            <a:r>
              <a:rPr lang="en" altLang="ja-JP" sz="1400" dirty="0">
                <a:effectLst/>
                <a:latin typeface="CMR10"/>
              </a:rPr>
              <a:t>Robust Audio Adversarial Example for a Physical Attack, </a:t>
            </a:r>
            <a:r>
              <a:rPr lang="en" altLang="ja-JP" sz="1400" dirty="0" err="1">
                <a:effectLst/>
                <a:latin typeface="CMR10"/>
              </a:rPr>
              <a:t>Hiromu</a:t>
            </a:r>
            <a:r>
              <a:rPr lang="en" altLang="ja-JP" sz="1400" dirty="0">
                <a:effectLst/>
                <a:latin typeface="CMR10"/>
              </a:rPr>
              <a:t> </a:t>
            </a:r>
            <a:r>
              <a:rPr lang="en" altLang="ja-JP" sz="1400" dirty="0" err="1">
                <a:effectLst/>
                <a:latin typeface="CMR10"/>
              </a:rPr>
              <a:t>Yakura</a:t>
            </a:r>
            <a:r>
              <a:rPr lang="en" altLang="ja-JP" sz="1400" dirty="0">
                <a:effectLst/>
                <a:latin typeface="CMR10"/>
              </a:rPr>
              <a:t>, Jun Sakuma, </a:t>
            </a:r>
          </a:p>
          <a:p>
            <a:r>
              <a:rPr lang="en" altLang="ja-JP" sz="1400" dirty="0">
                <a:effectLst/>
                <a:latin typeface="CMR10"/>
              </a:rPr>
              <a:t>IJCAI2019, (h5-index 67, </a:t>
            </a:r>
            <a:r>
              <a:rPr lang="ja-JP" altLang="en-US" sz="1400">
                <a:effectLst/>
                <a:latin typeface="HaranoAjiMincho-Regular-Identity-H"/>
              </a:rPr>
              <a:t>被引用回数 </a:t>
            </a:r>
            <a:r>
              <a:rPr lang="en-US" altLang="ja-JP" sz="1400" dirty="0">
                <a:effectLst/>
                <a:latin typeface="CMR10"/>
              </a:rPr>
              <a:t>124, </a:t>
            </a:r>
            <a:r>
              <a:rPr lang="en" altLang="ja-JP" sz="1400" dirty="0">
                <a:effectLst/>
                <a:latin typeface="CMR10"/>
              </a:rPr>
              <a:t>Core rank A*, </a:t>
            </a:r>
            <a:r>
              <a:rPr lang="ja-JP" altLang="en-US" sz="1400">
                <a:effectLst/>
                <a:latin typeface="CMR10"/>
              </a:rPr>
              <a:t>採択率</a:t>
            </a:r>
            <a:r>
              <a:rPr lang="en-US" altLang="ja-JP" sz="1400" dirty="0">
                <a:effectLst/>
                <a:latin typeface="CMR10"/>
              </a:rPr>
              <a:t>17.9%</a:t>
            </a:r>
            <a:r>
              <a:rPr lang="en" altLang="ja-JP" sz="1400" dirty="0">
                <a:effectLst/>
                <a:latin typeface="CMR10"/>
              </a:rPr>
              <a:t>) </a:t>
            </a:r>
            <a:r>
              <a:rPr lang="ja-JP" altLang="en-US" sz="1400">
                <a:effectLst/>
                <a:latin typeface="CMR10"/>
              </a:rPr>
              <a:t>　</a:t>
            </a:r>
            <a:r>
              <a:rPr lang="ja-JP" altLang="en-US" sz="1000">
                <a:latin typeface="HaranoAjiMincho-Regular-Identity-H"/>
              </a:rPr>
              <a:t>被引用回数は同内容の</a:t>
            </a:r>
            <a:r>
              <a:rPr lang="en-US" altLang="ja-JP" sz="1000" dirty="0">
                <a:latin typeface="HaranoAjiMincho-Regular-Identity-H"/>
              </a:rPr>
              <a:t>WS</a:t>
            </a:r>
            <a:r>
              <a:rPr lang="ja-JP" altLang="en-US" sz="1000">
                <a:latin typeface="HaranoAjiMincho-Regular-Identity-H"/>
              </a:rPr>
              <a:t>論文含む</a:t>
            </a:r>
            <a:endParaRPr lang="en" altLang="ja-JP" sz="1400" dirty="0">
              <a:effectLst/>
              <a:latin typeface="CMR10"/>
            </a:endParaRPr>
          </a:p>
        </p:txBody>
      </p:sp>
      <p:sp>
        <p:nvSpPr>
          <p:cNvPr id="44" name="タイトル 1">
            <a:extLst>
              <a:ext uri="{FF2B5EF4-FFF2-40B4-BE49-F238E27FC236}">
                <a16:creationId xmlns:a16="http://schemas.microsoft.com/office/drawing/2014/main" id="{F902362D-20E5-983D-B9EC-564FC5098545}"/>
              </a:ext>
            </a:extLst>
          </p:cNvPr>
          <p:cNvSpPr txBox="1">
            <a:spLocks/>
          </p:cNvSpPr>
          <p:nvPr/>
        </p:nvSpPr>
        <p:spPr>
          <a:xfrm>
            <a:off x="628650" y="143903"/>
            <a:ext cx="7886700" cy="7745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b="1">
                <a:latin typeface="+mn-lt"/>
                <a:ea typeface="+mn-ea"/>
                <a:cs typeface="+mn-cs"/>
              </a:rPr>
              <a:t>実世界音声敵対的サンプル</a:t>
            </a:r>
            <a:r>
              <a:rPr lang="en-US" altLang="ja-JP" sz="2800" b="1" dirty="0">
                <a:latin typeface="+mn-lt"/>
                <a:ea typeface="+mn-ea"/>
                <a:cs typeface="+mn-cs"/>
              </a:rPr>
              <a:t>[</a:t>
            </a:r>
            <a:r>
              <a:rPr lang="en" altLang="ja-JP" sz="2800" b="1" dirty="0">
                <a:latin typeface="+mn-lt"/>
                <a:ea typeface="+mn-ea"/>
                <a:cs typeface="+mn-cs"/>
              </a:rPr>
              <a:t>YS, IJCAI19]</a:t>
            </a:r>
          </a:p>
        </p:txBody>
      </p:sp>
      <p:cxnSp>
        <p:nvCxnSpPr>
          <p:cNvPr id="45" name="Google Shape;80;p14">
            <a:extLst>
              <a:ext uri="{FF2B5EF4-FFF2-40B4-BE49-F238E27FC236}">
                <a16:creationId xmlns:a16="http://schemas.microsoft.com/office/drawing/2014/main" id="{019D964E-A6AF-026A-647F-66491D6B55C9}"/>
              </a:ext>
            </a:extLst>
          </p:cNvPr>
          <p:cNvCxnSpPr/>
          <p:nvPr/>
        </p:nvCxnSpPr>
        <p:spPr>
          <a:xfrm>
            <a:off x="0" y="847725"/>
            <a:ext cx="9163200" cy="0"/>
          </a:xfrm>
          <a:prstGeom prst="straightConnector1">
            <a:avLst/>
          </a:prstGeom>
          <a:noFill/>
          <a:ln w="38100" cap="flat" cmpd="sng">
            <a:solidFill>
              <a:schemeClr val="dk2"/>
            </a:solidFill>
            <a:prstDash val="solid"/>
            <a:round/>
            <a:headEnd type="none" w="med" len="med"/>
            <a:tailEnd type="none" w="med" len="med"/>
          </a:ln>
        </p:spPr>
      </p:cxnSp>
    </p:spTree>
    <p:extLst>
      <p:ext uri="{BB962C8B-B14F-4D97-AF65-F5344CB8AC3E}">
        <p14:creationId xmlns:p14="http://schemas.microsoft.com/office/powerpoint/2010/main" val="4220714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143903"/>
            <a:ext cx="7886700" cy="774530"/>
          </a:xfrm>
        </p:spPr>
        <p:txBody>
          <a:bodyPr>
            <a:normAutofit/>
          </a:bodyPr>
          <a:lstStyle/>
          <a:p>
            <a:r>
              <a:rPr lang="ja-JP" altLang="en-US" sz="2800" b="1">
                <a:latin typeface="+mn-lt"/>
                <a:ea typeface="+mn-ea"/>
                <a:cs typeface="+mn-cs"/>
              </a:rPr>
              <a:t>実世界音声敵対的サンプル</a:t>
            </a:r>
            <a:r>
              <a:rPr lang="en-US" altLang="ja-JP" sz="2800" b="1" dirty="0">
                <a:latin typeface="+mn-lt"/>
                <a:ea typeface="+mn-ea"/>
                <a:cs typeface="+mn-cs"/>
              </a:rPr>
              <a:t>[</a:t>
            </a:r>
            <a:r>
              <a:rPr lang="en" altLang="ja-JP" sz="2800" b="1" dirty="0">
                <a:latin typeface="+mn-lt"/>
                <a:ea typeface="+mn-ea"/>
                <a:cs typeface="+mn-cs"/>
              </a:rPr>
              <a:t>YS, IJCAI19]</a:t>
            </a:r>
          </a:p>
        </p:txBody>
      </p:sp>
      <p:pic>
        <p:nvPicPr>
          <p:cNvPr id="4" name="図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4683" y="1213465"/>
            <a:ext cx="7560527" cy="2279443"/>
          </a:xfrm>
          <a:prstGeom prst="rect">
            <a:avLst/>
          </a:prstGeom>
        </p:spPr>
      </p:pic>
      <p:sp>
        <p:nvSpPr>
          <p:cNvPr id="5" name="コンテンツ プレースホルダー 2">
            <a:extLst>
              <a:ext uri="{FF2B5EF4-FFF2-40B4-BE49-F238E27FC236}">
                <a16:creationId xmlns:a16="http://schemas.microsoft.com/office/drawing/2014/main" id="{92E1DF77-E32D-EE49-B970-15112562B05C}"/>
              </a:ext>
            </a:extLst>
          </p:cNvPr>
          <p:cNvSpPr>
            <a:spLocks noGrp="1"/>
          </p:cNvSpPr>
          <p:nvPr>
            <p:ph idx="1"/>
          </p:nvPr>
        </p:nvSpPr>
        <p:spPr>
          <a:xfrm>
            <a:off x="344558" y="5605419"/>
            <a:ext cx="8094110" cy="838766"/>
          </a:xfrm>
        </p:spPr>
        <p:txBody>
          <a:bodyPr>
            <a:normAutofit fontScale="77500" lnSpcReduction="20000"/>
          </a:bodyPr>
          <a:lstStyle/>
          <a:p>
            <a:endParaRPr kumimoji="1" lang="en-US" altLang="ja-JP" dirty="0"/>
          </a:p>
          <a:p>
            <a:pPr marL="0" indent="0">
              <a:buNone/>
            </a:pPr>
            <a:r>
              <a:rPr kumimoji="1" lang="ja-JP" altLang="en-US">
                <a:solidFill>
                  <a:srgbClr val="FF0000"/>
                </a:solidFill>
              </a:rPr>
              <a:t>実</a:t>
            </a:r>
            <a:r>
              <a:rPr kumimoji="1" lang="ja-JP" altLang="en-US" dirty="0">
                <a:solidFill>
                  <a:srgbClr val="FF0000"/>
                </a:solidFill>
              </a:rPr>
              <a:t>世界を経由して動作する音声</a:t>
            </a:r>
            <a:r>
              <a:rPr kumimoji="1" lang="en-US" altLang="ja-JP" dirty="0">
                <a:solidFill>
                  <a:srgbClr val="FF0000"/>
                </a:solidFill>
              </a:rPr>
              <a:t>AE</a:t>
            </a:r>
            <a:r>
              <a:rPr kumimoji="1" lang="ja-JP" altLang="en-US" dirty="0">
                <a:solidFill>
                  <a:srgbClr val="FF0000"/>
                </a:solidFill>
              </a:rPr>
              <a:t>の作成に世界で初めて成功</a:t>
            </a:r>
          </a:p>
          <a:p>
            <a:endParaRPr kumimoji="1" lang="ja-JP" altLang="en-US" dirty="0"/>
          </a:p>
          <a:p>
            <a:endParaRPr kumimoji="1" lang="ja-JP" altLang="en-US" dirty="0"/>
          </a:p>
        </p:txBody>
      </p:sp>
      <p:sp>
        <p:nvSpPr>
          <p:cNvPr id="6" name="テキスト ボックス 5"/>
          <p:cNvSpPr txBox="1"/>
          <p:nvPr/>
        </p:nvSpPr>
        <p:spPr>
          <a:xfrm>
            <a:off x="5806547" y="997120"/>
            <a:ext cx="1374094" cy="369332"/>
          </a:xfrm>
          <a:prstGeom prst="rect">
            <a:avLst/>
          </a:prstGeom>
          <a:noFill/>
        </p:spPr>
        <p:txBody>
          <a:bodyPr wrap="none" rtlCol="0">
            <a:spAutoFit/>
          </a:bodyPr>
          <a:lstStyle/>
          <a:p>
            <a:r>
              <a:rPr kumimoji="1" lang="en-US" altLang="ja-JP" dirty="0"/>
              <a:t>deep speech</a:t>
            </a:r>
            <a:endParaRPr kumimoji="1" lang="ja-JP" altLang="en-US" dirty="0"/>
          </a:p>
        </p:txBody>
      </p:sp>
      <p:pic>
        <p:nvPicPr>
          <p:cNvPr id="7" name="original.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639081" y="3541565"/>
            <a:ext cx="812800" cy="812800"/>
          </a:xfrm>
          <a:prstGeom prst="rect">
            <a:avLst/>
          </a:prstGeom>
        </p:spPr>
      </p:pic>
      <p:sp>
        <p:nvSpPr>
          <p:cNvPr id="8" name="テキスト ボックス 7"/>
          <p:cNvSpPr txBox="1"/>
          <p:nvPr/>
        </p:nvSpPr>
        <p:spPr>
          <a:xfrm>
            <a:off x="936460" y="3748551"/>
            <a:ext cx="1688283" cy="369332"/>
          </a:xfrm>
          <a:prstGeom prst="rect">
            <a:avLst/>
          </a:prstGeom>
          <a:noFill/>
        </p:spPr>
        <p:txBody>
          <a:bodyPr wrap="none" rtlCol="0">
            <a:spAutoFit/>
          </a:bodyPr>
          <a:lstStyle/>
          <a:p>
            <a:r>
              <a:rPr kumimoji="1" lang="ja-JP" altLang="en-US"/>
              <a:t>オリジナル音声</a:t>
            </a:r>
          </a:p>
        </p:txBody>
      </p:sp>
      <p:pic>
        <p:nvPicPr>
          <p:cNvPr id="9" name="audio_ae.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797282" y="3561974"/>
            <a:ext cx="812800" cy="812800"/>
          </a:xfrm>
          <a:prstGeom prst="rect">
            <a:avLst/>
          </a:prstGeom>
        </p:spPr>
      </p:pic>
      <p:sp>
        <p:nvSpPr>
          <p:cNvPr id="10" name="テキスト ボックス 9"/>
          <p:cNvSpPr txBox="1"/>
          <p:nvPr/>
        </p:nvSpPr>
        <p:spPr>
          <a:xfrm>
            <a:off x="3554932" y="3736164"/>
            <a:ext cx="2076338" cy="646331"/>
          </a:xfrm>
          <a:prstGeom prst="rect">
            <a:avLst/>
          </a:prstGeom>
          <a:noFill/>
        </p:spPr>
        <p:txBody>
          <a:bodyPr wrap="none" rtlCol="0">
            <a:spAutoFit/>
          </a:bodyPr>
          <a:lstStyle/>
          <a:p>
            <a:r>
              <a:rPr kumimoji="1" lang="en-US" altLang="ja-JP" dirty="0"/>
              <a:t>audio AE</a:t>
            </a:r>
            <a:endParaRPr kumimoji="1" lang="ja-JP" altLang="en-US" dirty="0"/>
          </a:p>
          <a:p>
            <a:r>
              <a:rPr lang="en-US" altLang="ja-JP" dirty="0"/>
              <a:t>(Hello World</a:t>
            </a:r>
            <a:r>
              <a:rPr lang="ja-JP" altLang="en-US" dirty="0"/>
              <a:t>と認識</a:t>
            </a:r>
            <a:r>
              <a:rPr lang="en-US" altLang="ja-JP" dirty="0"/>
              <a:t>)</a:t>
            </a:r>
            <a:endParaRPr kumimoji="1" lang="ja-JP" altLang="en-US" dirty="0"/>
          </a:p>
        </p:txBody>
      </p:sp>
      <p:cxnSp>
        <p:nvCxnSpPr>
          <p:cNvPr id="11" name="Google Shape;80;p14">
            <a:extLst>
              <a:ext uri="{FF2B5EF4-FFF2-40B4-BE49-F238E27FC236}">
                <a16:creationId xmlns:a16="http://schemas.microsoft.com/office/drawing/2014/main" id="{24A89F69-D2B3-464D-AE0B-14C255305A29}"/>
              </a:ext>
            </a:extLst>
          </p:cNvPr>
          <p:cNvCxnSpPr/>
          <p:nvPr/>
        </p:nvCxnSpPr>
        <p:spPr>
          <a:xfrm>
            <a:off x="0" y="847725"/>
            <a:ext cx="9163200" cy="0"/>
          </a:xfrm>
          <a:prstGeom prst="straightConnector1">
            <a:avLst/>
          </a:prstGeom>
          <a:noFill/>
          <a:ln w="38100" cap="flat" cmpd="sng">
            <a:solidFill>
              <a:schemeClr val="dk2"/>
            </a:solidFill>
            <a:prstDash val="solid"/>
            <a:round/>
            <a:headEnd type="none" w="med" len="med"/>
            <a:tailEnd type="none" w="med" len="med"/>
          </a:ln>
        </p:spPr>
      </p:cxnSp>
      <p:sp>
        <p:nvSpPr>
          <p:cNvPr id="13" name="テキスト ボックス 12">
            <a:extLst>
              <a:ext uri="{FF2B5EF4-FFF2-40B4-BE49-F238E27FC236}">
                <a16:creationId xmlns:a16="http://schemas.microsoft.com/office/drawing/2014/main" id="{4F0E9D94-080E-E372-CBF8-629DE64D76B1}"/>
              </a:ext>
            </a:extLst>
          </p:cNvPr>
          <p:cNvSpPr txBox="1"/>
          <p:nvPr/>
        </p:nvSpPr>
        <p:spPr>
          <a:xfrm>
            <a:off x="73861" y="6323026"/>
            <a:ext cx="8882173" cy="307777"/>
          </a:xfrm>
          <a:prstGeom prst="rect">
            <a:avLst/>
          </a:prstGeom>
          <a:noFill/>
        </p:spPr>
        <p:txBody>
          <a:bodyPr wrap="square">
            <a:spAutoFit/>
          </a:bodyPr>
          <a:lstStyle/>
          <a:p>
            <a:r>
              <a:rPr lang="en" altLang="ja-JP" sz="1400" dirty="0">
                <a:effectLst/>
                <a:latin typeface="CMR10"/>
              </a:rPr>
              <a:t>Robust Audio Adversarial Example for a Physical Attack, </a:t>
            </a:r>
            <a:r>
              <a:rPr lang="en" altLang="ja-JP" sz="1400" dirty="0" err="1">
                <a:effectLst/>
                <a:latin typeface="CMR10"/>
              </a:rPr>
              <a:t>Hiromu</a:t>
            </a:r>
            <a:r>
              <a:rPr lang="en" altLang="ja-JP" sz="1400" dirty="0">
                <a:effectLst/>
                <a:latin typeface="CMR10"/>
              </a:rPr>
              <a:t> </a:t>
            </a:r>
            <a:r>
              <a:rPr lang="en" altLang="ja-JP" sz="1400" dirty="0" err="1">
                <a:effectLst/>
                <a:latin typeface="CMR10"/>
              </a:rPr>
              <a:t>Yakura</a:t>
            </a:r>
            <a:r>
              <a:rPr lang="en" altLang="ja-JP" sz="1400" dirty="0">
                <a:effectLst/>
                <a:latin typeface="CMR10"/>
              </a:rPr>
              <a:t>, Jun Sakuma,  IJCAI2019 </a:t>
            </a:r>
          </a:p>
        </p:txBody>
      </p:sp>
      <p:pic>
        <p:nvPicPr>
          <p:cNvPr id="14" name="コンテンツ プレースホルダー 4">
            <a:extLst>
              <a:ext uri="{FF2B5EF4-FFF2-40B4-BE49-F238E27FC236}">
                <a16:creationId xmlns:a16="http://schemas.microsoft.com/office/drawing/2014/main" id="{5C291904-134E-98CE-6912-8DAB7B5171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76777" y="4389476"/>
            <a:ext cx="6340197" cy="1471404"/>
          </a:xfrm>
          <a:prstGeom prst="rect">
            <a:avLst/>
          </a:prstGeom>
        </p:spPr>
      </p:pic>
      <p:sp>
        <p:nvSpPr>
          <p:cNvPr id="15" name="テキスト ボックス 14">
            <a:extLst>
              <a:ext uri="{FF2B5EF4-FFF2-40B4-BE49-F238E27FC236}">
                <a16:creationId xmlns:a16="http://schemas.microsoft.com/office/drawing/2014/main" id="{2273FB14-A767-27DA-9C97-D7A4DE17E2F3}"/>
              </a:ext>
            </a:extLst>
          </p:cNvPr>
          <p:cNvSpPr txBox="1"/>
          <p:nvPr/>
        </p:nvSpPr>
        <p:spPr>
          <a:xfrm>
            <a:off x="566551" y="5078396"/>
            <a:ext cx="1264642" cy="369332"/>
          </a:xfrm>
          <a:prstGeom prst="rect">
            <a:avLst/>
          </a:prstGeom>
          <a:noFill/>
        </p:spPr>
        <p:txBody>
          <a:bodyPr wrap="none" rtlCol="0">
            <a:spAutoFit/>
          </a:bodyPr>
          <a:lstStyle/>
          <a:p>
            <a:r>
              <a:rPr kumimoji="1" lang="en-US" altLang="ja-JP" dirty="0"/>
              <a:t>Hello world</a:t>
            </a:r>
            <a:endParaRPr kumimoji="1" lang="ja-JP" altLang="en-US" dirty="0"/>
          </a:p>
        </p:txBody>
      </p:sp>
      <p:sp>
        <p:nvSpPr>
          <p:cNvPr id="16" name="テキスト ボックス 15">
            <a:extLst>
              <a:ext uri="{FF2B5EF4-FFF2-40B4-BE49-F238E27FC236}">
                <a16:creationId xmlns:a16="http://schemas.microsoft.com/office/drawing/2014/main" id="{2DFDB3FA-A15B-D85D-CE3E-AA96F8CA813E}"/>
              </a:ext>
            </a:extLst>
          </p:cNvPr>
          <p:cNvSpPr txBox="1"/>
          <p:nvPr/>
        </p:nvSpPr>
        <p:spPr>
          <a:xfrm>
            <a:off x="344558" y="5356594"/>
            <a:ext cx="1561646" cy="369332"/>
          </a:xfrm>
          <a:prstGeom prst="rect">
            <a:avLst/>
          </a:prstGeom>
          <a:noFill/>
        </p:spPr>
        <p:txBody>
          <a:bodyPr wrap="none" rtlCol="0">
            <a:spAutoFit/>
          </a:bodyPr>
          <a:lstStyle/>
          <a:p>
            <a:r>
              <a:rPr lang="en-US" altLang="ja-JP" dirty="0"/>
              <a:t>Open the door</a:t>
            </a:r>
            <a:endParaRPr kumimoji="1" lang="ja-JP" altLang="en-US" dirty="0"/>
          </a:p>
        </p:txBody>
      </p:sp>
      <p:sp>
        <p:nvSpPr>
          <p:cNvPr id="17" name="テキスト ボックス 16">
            <a:extLst>
              <a:ext uri="{FF2B5EF4-FFF2-40B4-BE49-F238E27FC236}">
                <a16:creationId xmlns:a16="http://schemas.microsoft.com/office/drawing/2014/main" id="{D2B19D53-0E64-066E-BA0A-A4DFE3DAB958}"/>
              </a:ext>
            </a:extLst>
          </p:cNvPr>
          <p:cNvSpPr txBox="1"/>
          <p:nvPr/>
        </p:nvSpPr>
        <p:spPr>
          <a:xfrm>
            <a:off x="414042" y="4638987"/>
            <a:ext cx="1569660" cy="369332"/>
          </a:xfrm>
          <a:prstGeom prst="rect">
            <a:avLst/>
          </a:prstGeom>
          <a:noFill/>
        </p:spPr>
        <p:txBody>
          <a:bodyPr wrap="none" rtlCol="0">
            <a:spAutoFit/>
          </a:bodyPr>
          <a:lstStyle/>
          <a:p>
            <a:r>
              <a:rPr kumimoji="1" lang="ja-JP" altLang="en-US"/>
              <a:t>主観評価実験</a:t>
            </a:r>
          </a:p>
        </p:txBody>
      </p:sp>
    </p:spTree>
    <p:extLst>
      <p:ext uri="{BB962C8B-B14F-4D97-AF65-F5344CB8AC3E}">
        <p14:creationId xmlns:p14="http://schemas.microsoft.com/office/powerpoint/2010/main" val="12363079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15"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215" fill="hold"/>
                                        <p:tgtEl>
                                          <p:spTgt spid="9"/>
                                        </p:tgtEl>
                                      </p:cBhvr>
                                    </p:cmd>
                                  </p:childTnLst>
                                </p:cTn>
                              </p:par>
                            </p:childTnLst>
                          </p:cTn>
                        </p:par>
                      </p:childTnLst>
                    </p:cTn>
                  </p:par>
                </p:childTnLst>
              </p:cTn>
              <p:nextCondLst>
                <p:cond evt="onClick" delay="0">
                  <p:tgtEl>
                    <p:spTgt spid="9"/>
                  </p:tgtEl>
                </p:cond>
              </p:nextCondLst>
            </p:seq>
            <p:audio>
              <p:cMediaNode vol="80000">
                <p:cTn id="13"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9528</TotalTime>
  <Words>1099</Words>
  <Application>Microsoft Office PowerPoint</Application>
  <PresentationFormat>画面に合わせる (4:3)</PresentationFormat>
  <Paragraphs>172</Paragraphs>
  <Slides>17</Slides>
  <Notes>3</Notes>
  <HiddenSlides>0</HiddenSlides>
  <MMClips>4</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17</vt:i4>
      </vt:variant>
    </vt:vector>
  </HeadingPairs>
  <TitlesOfParts>
    <vt:vector size="25" baseType="lpstr">
      <vt:lpstr>CMR10</vt:lpstr>
      <vt:lpstr>HaranoAjiMincho-Regular-Identity-H</vt:lpstr>
      <vt:lpstr>游ゴシック</vt:lpstr>
      <vt:lpstr>Arial</vt:lpstr>
      <vt:lpstr>Calibri</vt:lpstr>
      <vt:lpstr>Calibri Light</vt:lpstr>
      <vt:lpstr>Source Sans Pro</vt:lpstr>
      <vt:lpstr>Office テーマ</vt:lpstr>
      <vt:lpstr>人間から信頼されるAIを目指して：AIセキュリティの観点から</vt:lpstr>
      <vt:lpstr>AIによる画像認識精度の向上</vt:lpstr>
      <vt:lpstr>AI as Expert?</vt:lpstr>
      <vt:lpstr>AIに何を望む?</vt:lpstr>
      <vt:lpstr>AIによる判断・意思決定が信頼される条件</vt:lpstr>
      <vt:lpstr>AIによる判断・意思決定が信頼される条件</vt:lpstr>
      <vt:lpstr>AIを騙す画像：敵対的サンプル(AE)　[Szegedy+13] </vt:lpstr>
      <vt:lpstr>PowerPoint プレゼンテーション</vt:lpstr>
      <vt:lpstr>実世界音声敵対的サンプル[YS, IJCAI19]</vt:lpstr>
      <vt:lpstr>人間には自然物に見える敵対的サンプル</vt:lpstr>
      <vt:lpstr>音声の実世界敵対的サンプル</vt:lpstr>
      <vt:lpstr>「騙されないAI」を作るのは簡単ではない</vt:lpstr>
      <vt:lpstr>AIの安全性は、AI同士の攻防によって実現</vt:lpstr>
      <vt:lpstr>AIによる判断・意思決定が信頼される条件</vt:lpstr>
      <vt:lpstr>「なぜ」を説明できる画像認識</vt:lpstr>
      <vt:lpstr>クラス間遷移を要因レベルで概観</vt:lpstr>
      <vt:lpstr>AIセキュリティにおけるIntegrity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研究と教育について</dc:title>
  <dc:creator>佐久間淳</dc:creator>
  <cp:lastModifiedBy>岩﨑美穂子</cp:lastModifiedBy>
  <cp:revision>53</cp:revision>
  <dcterms:created xsi:type="dcterms:W3CDTF">2022-05-25T05:42:51Z</dcterms:created>
  <dcterms:modified xsi:type="dcterms:W3CDTF">2023-03-27T02:23:41Z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f189ee4-8c06-4307-84f0-b0dc5d58d0ae_Enabled">
    <vt:lpwstr>true</vt:lpwstr>
  </property>
  <property fmtid="{D5CDD505-2E9C-101B-9397-08002B2CF9AE}" pid="3" name="MSIP_Label_ef189ee4-8c06-4307-84f0-b0dc5d58d0ae_SetDate">
    <vt:lpwstr>2023-03-27T02:23:12Z</vt:lpwstr>
  </property>
  <property fmtid="{D5CDD505-2E9C-101B-9397-08002B2CF9AE}" pid="4" name="MSIP_Label_ef189ee4-8c06-4307-84f0-b0dc5d58d0ae_Method">
    <vt:lpwstr>Standard</vt:lpwstr>
  </property>
  <property fmtid="{D5CDD505-2E9C-101B-9397-08002B2CF9AE}" pid="5" name="MSIP_Label_ef189ee4-8c06-4307-84f0-b0dc5d58d0ae_Name">
    <vt:lpwstr>ef189ee4-8c06-4307-84f0-b0dc5d58d0ae</vt:lpwstr>
  </property>
  <property fmtid="{D5CDD505-2E9C-101B-9397-08002B2CF9AE}" pid="6" name="MSIP_Label_ef189ee4-8c06-4307-84f0-b0dc5d58d0ae_SiteId">
    <vt:lpwstr>18a7fec8-652f-409b-8369-272d9ce80620</vt:lpwstr>
  </property>
  <property fmtid="{D5CDD505-2E9C-101B-9397-08002B2CF9AE}" pid="7" name="MSIP_Label_ef189ee4-8c06-4307-84f0-b0dc5d58d0ae_ActionId">
    <vt:lpwstr>c7b31f71-2471-4b3c-a860-15ed0648d727</vt:lpwstr>
  </property>
  <property fmtid="{D5CDD505-2E9C-101B-9397-08002B2CF9AE}" pid="8" name="MSIP_Label_ef189ee4-8c06-4307-84f0-b0dc5d58d0ae_ContentBits">
    <vt:lpwstr>8</vt:lpwstr>
  </property>
</Properties>
</file>